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2lU5/PQwMx21AZAwcMzyA==" hashData="caOpAioQjTPq+dcy1kgue4kO2/bF4mOU33VlH4mwpSZ+qTL7lkowodCn/SpNnP3Uy7+/JiJQNoT1Q8SkC4v5F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EE19239-5B34-45D0-80A7-F92D0526EA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F2ED440-5C66-46D1-AE86-2EFCA652E6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4E385-984C-4578-815F-C8959208B8D9}" type="datetimeFigureOut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8A7681E-E8D5-4F56-B40C-A88DD50F89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6436FD9-CC8B-44F2-A263-24BA183E94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BA600-0129-45C1-907D-9233CCAFF4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24874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139D4-B504-44D3-8AB6-6ED0D65BF1C9}" type="datetimeFigureOut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42C1A-A0BF-4730-B9F6-EFCAE99F7A4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22313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42C1A-A0BF-4730-B9F6-EFCAE99F7A4F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014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>
            <a:normAutofit/>
          </a:bodyPr>
          <a:lstStyle>
            <a:lvl1pPr algn="l">
              <a:defRPr sz="3600"/>
            </a:lvl1pPr>
            <a:extLst/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dirty="0"/>
              <a:t>Uredite stil podnaslova matrice</a:t>
            </a:r>
            <a:endParaRPr kumimoji="0" lang="en-US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2482-0BF6-4167-8F03-DC9C7261F73B}" type="datetime1">
              <a:rPr lang="hr-HR" smtClean="0"/>
              <a:t>5.2.2020.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02AC-0F8C-42AD-B692-FF3970FBAEE4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CFABD-4C6F-4BF6-9D2E-ADFE83103AC4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dirty="0"/>
              <a:t>Uredite stilove teksta matrice</a:t>
            </a:r>
          </a:p>
          <a:p>
            <a:pPr lvl="1" eaLnBrk="1" latinLnBrk="0" hangingPunct="1"/>
            <a:r>
              <a:rPr lang="hr-HR" dirty="0"/>
              <a:t>Druga razina</a:t>
            </a:r>
          </a:p>
          <a:p>
            <a:pPr lvl="2" eaLnBrk="1" latinLnBrk="0" hangingPunct="1"/>
            <a:r>
              <a:rPr lang="hr-HR" dirty="0"/>
              <a:t>Treća razina</a:t>
            </a:r>
          </a:p>
          <a:p>
            <a:pPr lvl="3" eaLnBrk="1" latinLnBrk="0" hangingPunct="1"/>
            <a:r>
              <a:rPr lang="hr-HR" dirty="0"/>
              <a:t>Četvrta razina</a:t>
            </a:r>
          </a:p>
          <a:p>
            <a:pPr lvl="4" eaLnBrk="1" latinLnBrk="0" hangingPunct="1"/>
            <a:r>
              <a:rPr lang="hr-HR" dirty="0"/>
              <a:t>Peta razina</a:t>
            </a:r>
            <a:endParaRPr kumimoji="0" lang="en-US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938892A-91EC-4E0E-973C-5CC9FE44C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08392" y="279184"/>
            <a:ext cx="1219306" cy="560881"/>
          </a:xfrm>
          <a:prstGeom prst="rect">
            <a:avLst/>
          </a:prstGeom>
        </p:spPr>
      </p:pic>
      <p:sp>
        <p:nvSpPr>
          <p:cNvPr id="8" name="Rezervirano mjesto datuma 7">
            <a:extLst>
              <a:ext uri="{FF2B5EF4-FFF2-40B4-BE49-F238E27FC236}">
                <a16:creationId xmlns:a16="http://schemas.microsoft.com/office/drawing/2014/main" id="{62C7C729-D3D6-4088-AA22-395EB7633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FE7B-CA4F-4B2E-A66B-44B716DA8486}" type="datetime1">
              <a:rPr lang="hr-HR" smtClean="0"/>
              <a:t>5.2.2020.</a:t>
            </a:fld>
            <a:endParaRPr lang="hr-HR"/>
          </a:p>
        </p:txBody>
      </p:sp>
      <p:sp>
        <p:nvSpPr>
          <p:cNvPr id="9" name="Rezervirano mjesto podnožja 8">
            <a:extLst>
              <a:ext uri="{FF2B5EF4-FFF2-40B4-BE49-F238E27FC236}">
                <a16:creationId xmlns:a16="http://schemas.microsoft.com/office/drawing/2014/main" id="{D2C3C03C-094F-462D-B15A-A8BFD7A7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6336" y="6378980"/>
            <a:ext cx="2895600" cy="476250"/>
          </a:xfrm>
        </p:spPr>
        <p:txBody>
          <a:bodyPr/>
          <a:lstStyle/>
          <a:p>
            <a:r>
              <a:rPr lang="hr-HR" dirty="0"/>
              <a:t>Tomislav Balenović</a:t>
            </a:r>
          </a:p>
        </p:txBody>
      </p:sp>
      <p:sp>
        <p:nvSpPr>
          <p:cNvPr id="10" name="Rezervirano mjesto broja slajda 9">
            <a:extLst>
              <a:ext uri="{FF2B5EF4-FFF2-40B4-BE49-F238E27FC236}">
                <a16:creationId xmlns:a16="http://schemas.microsoft.com/office/drawing/2014/main" id="{FDC494FB-731A-4790-9422-0CF09B9B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5000" y="6305550"/>
            <a:ext cx="457200" cy="476250"/>
          </a:xfrm>
        </p:spPr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Naslov 10">
            <a:extLst>
              <a:ext uri="{FF2B5EF4-FFF2-40B4-BE49-F238E27FC236}">
                <a16:creationId xmlns:a16="http://schemas.microsoft.com/office/drawing/2014/main" id="{85C283AC-55B7-4F21-B040-10412F56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3B7B2-4E4E-4B9B-9297-D633C91A1583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103-82C3-4881-9C4F-611EF68EADF2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3600-C747-44B7-87F9-EEBA7DB76143}" type="datetime1">
              <a:rPr lang="hr-HR" smtClean="0"/>
              <a:t>5.2.2020.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559E9-C1DA-4B53-917E-403B9B60D6BF}" type="datetime1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BF79-166C-4137-9958-A51FEA91B2AE}" type="datetime1">
              <a:rPr lang="hr-HR" smtClean="0"/>
              <a:t>5.2.2020.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9499E-DA64-4F9A-B6EF-A28A351861CD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111DD-B5AF-4271-A363-75198575B250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/>
              <a:t>Kliknite ikonu da biste dodali  sliku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r-HR"/>
              <a:t>Uredite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671650-3C25-45B9-A0C1-224A26266279}" type="datetime1">
              <a:rPr lang="hr-HR" smtClean="0"/>
              <a:t>5.2.2020.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hr-HR"/>
              <a:t>Tomislav Balenović</a:t>
            </a:r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79712" y="1002751"/>
            <a:ext cx="7406640" cy="1472184"/>
          </a:xfrm>
        </p:spPr>
        <p:txBody>
          <a:bodyPr>
            <a:normAutofit/>
          </a:bodyPr>
          <a:lstStyle/>
          <a:p>
            <a:r>
              <a:rPr lang="hr-HR" sz="4800" dirty="0"/>
              <a:t>Serijski spoj otpora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83CA4CA-02CE-43F4-A037-6BC36B714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287" y="242207"/>
            <a:ext cx="1656184" cy="760544"/>
          </a:xfrm>
          <a:prstGeom prst="rect">
            <a:avLst/>
          </a:prstGeom>
        </p:spPr>
      </p:pic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A9F0C24-6714-4D20-AFFC-5213EE18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3012752-D955-4E52-BF93-B7E6FCCEB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840" y="3271211"/>
            <a:ext cx="3573853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8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81514796-DA0F-4066-AA4E-353A685C3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Za serijski spoj dva otpornika R</a:t>
            </a:r>
            <a:r>
              <a:rPr lang="hr-HR" sz="1600" dirty="0"/>
              <a:t>1</a:t>
            </a:r>
            <a:r>
              <a:rPr lang="hr-HR" sz="2000" dirty="0"/>
              <a:t>=50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=100</a:t>
            </a:r>
            <a:r>
              <a:rPr lang="el-GR" sz="2000" dirty="0"/>
              <a:t>Ω</a:t>
            </a:r>
            <a:r>
              <a:rPr lang="hr-HR" sz="2000" dirty="0"/>
              <a:t> spojena na izvor napona U=15V odredite ukupni otpor, ukupnu struju te padove napona na pojedinim otporima.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Za serijski spoj dva otpornika R</a:t>
            </a:r>
            <a:r>
              <a:rPr lang="hr-HR" sz="1600" dirty="0"/>
              <a:t>1</a:t>
            </a:r>
            <a:r>
              <a:rPr lang="hr-HR" sz="2000" dirty="0"/>
              <a:t>=20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=30</a:t>
            </a:r>
            <a:r>
              <a:rPr lang="el-GR" sz="2000" dirty="0"/>
              <a:t>Ω</a:t>
            </a:r>
            <a:r>
              <a:rPr lang="hr-HR" sz="2000" dirty="0"/>
              <a:t> spojena na izvor napona U=10V odredite ukupni otpor, ukupnu struju te padove napona na pojedinim otporima.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Za serijski spoj dva otpornika R</a:t>
            </a:r>
            <a:r>
              <a:rPr lang="hr-HR" sz="1600" dirty="0"/>
              <a:t>1</a:t>
            </a:r>
            <a:r>
              <a:rPr lang="hr-HR" sz="2000" dirty="0"/>
              <a:t>=4k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=46k</a:t>
            </a:r>
            <a:r>
              <a:rPr lang="el-GR" sz="2000" dirty="0"/>
              <a:t>Ω</a:t>
            </a:r>
            <a:r>
              <a:rPr lang="hr-HR" sz="2000" dirty="0"/>
              <a:t> spojena na izvor napona U=100V odredite ukupni otpor, ukupnu struju te padove napona na pojedinim otporima.</a:t>
            </a:r>
          </a:p>
          <a:p>
            <a:endParaRPr lang="hr-HR" sz="2000" dirty="0"/>
          </a:p>
          <a:p>
            <a:endParaRPr lang="hr-HR" sz="2400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4898F5C-1A2B-40CD-A3C0-AAA31B76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F7E705E4-817C-49C2-BDDB-C97DB0DB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 za vježbanje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0DAD8FD1-930F-4A75-ACAC-D834F9375253}"/>
              </a:ext>
            </a:extLst>
          </p:cNvPr>
          <p:cNvSpPr txBox="1"/>
          <p:nvPr/>
        </p:nvSpPr>
        <p:spPr>
          <a:xfrm>
            <a:off x="4572000" y="249289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R=150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I=0,1A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=5V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=15V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2A80B11C-64BB-481D-9C93-8B9E6F7D7D1A}"/>
              </a:ext>
            </a:extLst>
          </p:cNvPr>
          <p:cNvSpPr/>
          <p:nvPr/>
        </p:nvSpPr>
        <p:spPr>
          <a:xfrm>
            <a:off x="4573778" y="4343917"/>
            <a:ext cx="3476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R=50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I=0,2A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=4V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=6V</a:t>
            </a: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9297F968-8FD9-47C7-AE60-72FC5E69C587}"/>
              </a:ext>
            </a:extLst>
          </p:cNvPr>
          <p:cNvSpPr/>
          <p:nvPr/>
        </p:nvSpPr>
        <p:spPr>
          <a:xfrm>
            <a:off x="4572000" y="6107193"/>
            <a:ext cx="3617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R=50k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I=2mA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=8V  U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=92V</a:t>
            </a:r>
          </a:p>
        </p:txBody>
      </p:sp>
    </p:spTree>
    <p:extLst>
      <p:ext uri="{BB962C8B-B14F-4D97-AF65-F5344CB8AC3E}">
        <p14:creationId xmlns:p14="http://schemas.microsoft.com/office/powerpoint/2010/main" val="70462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40035D-5735-4CCB-B653-A3A20C4C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hr-HR" sz="3600" dirty="0"/>
              <a:t>OPĆENITO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0A41E4-4F4A-4B00-A06A-828BBD1B4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elektrotehnici se dva otpornika mogu spajati:</a:t>
            </a:r>
          </a:p>
          <a:p>
            <a:pPr lvl="2"/>
            <a:r>
              <a:rPr lang="hr-HR" sz="2800" dirty="0"/>
              <a:t>1. Paralelno</a:t>
            </a:r>
          </a:p>
          <a:p>
            <a:pPr lvl="2"/>
            <a:r>
              <a:rPr lang="hr-HR" sz="2800" dirty="0"/>
              <a:t>2. Serijski</a:t>
            </a:r>
          </a:p>
          <a:p>
            <a:r>
              <a:rPr lang="hr-HR" sz="2800" dirty="0"/>
              <a:t>U slučaju tri i više otpornika oni mogu biti spojeni:</a:t>
            </a:r>
          </a:p>
          <a:p>
            <a:pPr lvl="2"/>
            <a:r>
              <a:rPr lang="hr-HR" sz="2800" dirty="0"/>
              <a:t>1. Paralelno</a:t>
            </a:r>
          </a:p>
          <a:p>
            <a:pPr lvl="2"/>
            <a:r>
              <a:rPr lang="hr-HR" sz="2800" dirty="0"/>
              <a:t>2. Serijski</a:t>
            </a:r>
          </a:p>
          <a:p>
            <a:pPr lvl="2"/>
            <a:r>
              <a:rPr lang="hr-HR" sz="2800" dirty="0"/>
              <a:t>3. Mješovito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E589FB-CEEF-40BB-9759-68393840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897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FA211BAB-E2FA-4FD4-A70C-678A9CFA6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35562"/>
          </a:xfrm>
        </p:spPr>
        <p:txBody>
          <a:bodyPr>
            <a:normAutofit/>
          </a:bodyPr>
          <a:lstStyle/>
          <a:p>
            <a:r>
              <a:rPr lang="hr-HR" sz="2200" dirty="0"/>
              <a:t>Pri serijskom spoju otpora, kroz svaki od otpora teče ista struja, a na njima nastaje pad napona.</a:t>
            </a:r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r>
              <a:rPr lang="hr-HR" sz="2200" dirty="0"/>
              <a:t>U tom slučaju kažemo da vrijedi II. </a:t>
            </a:r>
            <a:r>
              <a:rPr lang="hr-HR" sz="2200" dirty="0" err="1"/>
              <a:t>Kirchhoffov</a:t>
            </a:r>
            <a:r>
              <a:rPr lang="hr-HR" sz="2200" dirty="0"/>
              <a:t> zakon: </a:t>
            </a:r>
            <a:r>
              <a:rPr lang="hr-HR" sz="2200" b="1" i="1" dirty="0"/>
              <a:t>Zbroj svih napona izvora jednak je zbroju svih padova napona.</a:t>
            </a:r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40B31F3-63AD-4329-B622-DB4E72BE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7426657-411F-491A-98F3-1D3C2ED95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Serijski spoj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kstniOkvir 45">
                <a:extLst>
                  <a:ext uri="{FF2B5EF4-FFF2-40B4-BE49-F238E27FC236}">
                    <a16:creationId xmlns:a16="http://schemas.microsoft.com/office/drawing/2014/main" id="{7479FA4E-D595-4CA5-B3A0-E5A2DA45660D}"/>
                  </a:ext>
                </a:extLst>
              </p:cNvPr>
              <p:cNvSpPr txBox="1"/>
              <p:nvPr/>
            </p:nvSpPr>
            <p:spPr>
              <a:xfrm>
                <a:off x="2378800" y="5852025"/>
                <a:ext cx="2481232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46" name="TekstniOkvir 45">
                <a:extLst>
                  <a:ext uri="{FF2B5EF4-FFF2-40B4-BE49-F238E27FC236}">
                    <a16:creationId xmlns:a16="http://schemas.microsoft.com/office/drawing/2014/main" id="{7479FA4E-D595-4CA5-B3A0-E5A2DA4566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800" y="5852025"/>
                <a:ext cx="2481232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kstniOkvir 46">
                <a:extLst>
                  <a:ext uri="{FF2B5EF4-FFF2-40B4-BE49-F238E27FC236}">
                    <a16:creationId xmlns:a16="http://schemas.microsoft.com/office/drawing/2014/main" id="{88E636BF-960E-4721-BAA9-902932A03333}"/>
                  </a:ext>
                </a:extLst>
              </p:cNvPr>
              <p:cNvSpPr txBox="1"/>
              <p:nvPr/>
            </p:nvSpPr>
            <p:spPr>
              <a:xfrm>
                <a:off x="5757089" y="5786735"/>
                <a:ext cx="2090380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47" name="TekstniOkvir 46">
                <a:extLst>
                  <a:ext uri="{FF2B5EF4-FFF2-40B4-BE49-F238E27FC236}">
                    <a16:creationId xmlns:a16="http://schemas.microsoft.com/office/drawing/2014/main" id="{88E636BF-960E-4721-BAA9-902932A033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7089" y="5786735"/>
                <a:ext cx="209038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Slika 4">
            <a:extLst>
              <a:ext uri="{FF2B5EF4-FFF2-40B4-BE49-F238E27FC236}">
                <a16:creationId xmlns:a16="http://schemas.microsoft.com/office/drawing/2014/main" id="{3A063DD7-FDF5-4E6D-9985-3092C9FA84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880" y="2328494"/>
            <a:ext cx="3280339" cy="2180626"/>
          </a:xfrm>
          <a:prstGeom prst="rect">
            <a:avLst/>
          </a:prstGeom>
        </p:spPr>
      </p:pic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23BE3AB8-5B1F-43B7-A776-28B82A29C876}"/>
              </a:ext>
            </a:extLst>
          </p:cNvPr>
          <p:cNvCxnSpPr/>
          <p:nvPr/>
        </p:nvCxnSpPr>
        <p:spPr>
          <a:xfrm>
            <a:off x="3779912" y="2564904"/>
            <a:ext cx="432048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niOkvir 9">
            <a:extLst>
              <a:ext uri="{FF2B5EF4-FFF2-40B4-BE49-F238E27FC236}">
                <a16:creationId xmlns:a16="http://schemas.microsoft.com/office/drawing/2014/main" id="{0C9C8C1C-300B-4F61-A190-F6B657EF5C0C}"/>
              </a:ext>
            </a:extLst>
          </p:cNvPr>
          <p:cNvSpPr txBox="1"/>
          <p:nvPr/>
        </p:nvSpPr>
        <p:spPr>
          <a:xfrm>
            <a:off x="3874749" y="2270093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/>
              <a:t>I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D8D4E3DD-B45E-4FA0-988E-F1D148F21084}"/>
              </a:ext>
            </a:extLst>
          </p:cNvPr>
          <p:cNvSpPr txBox="1"/>
          <p:nvPr/>
        </p:nvSpPr>
        <p:spPr>
          <a:xfrm>
            <a:off x="4499992" y="270892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E6756F4B-38AC-442F-B743-F0DC5824DA5C}"/>
              </a:ext>
            </a:extLst>
          </p:cNvPr>
          <p:cNvSpPr txBox="1"/>
          <p:nvPr/>
        </p:nvSpPr>
        <p:spPr>
          <a:xfrm>
            <a:off x="5733486" y="2708920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056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E5920D9A-8666-4A21-9A1D-2E4AF8C4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2400" dirty="0"/>
          </a:p>
          <a:p>
            <a:r>
              <a:rPr lang="hr-HR" sz="2400" dirty="0"/>
              <a:t>Na svakom otporniku vrijedi Ohmov zakon</a:t>
            </a:r>
          </a:p>
          <a:p>
            <a:pPr marL="82296" indent="0">
              <a:buNone/>
            </a:pPr>
            <a:endParaRPr lang="hr-HR" sz="2400" dirty="0"/>
          </a:p>
          <a:p>
            <a:pPr marL="82296" indent="0">
              <a:buNone/>
            </a:pPr>
            <a:endParaRPr lang="hr-HR" sz="2400" dirty="0"/>
          </a:p>
          <a:p>
            <a:r>
              <a:rPr lang="hr-HR" sz="2400" dirty="0"/>
              <a:t>Ukupni otpor otpornika u serijskom spoju računa se jednostavnim algebarskim zbrojem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82296" indent="0">
              <a:buNone/>
            </a:pPr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5FFF66D-0B61-4F0E-AFC2-FC804A2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612A731-B078-408B-AFA4-1A449AA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Serijski spoj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83D5553-7A72-4B67-AE51-DF9B1B41CB9B}"/>
                  </a:ext>
                </a:extLst>
              </p:cNvPr>
              <p:cNvSpPr txBox="1"/>
              <p:nvPr/>
            </p:nvSpPr>
            <p:spPr>
              <a:xfrm>
                <a:off x="2630817" y="2463421"/>
                <a:ext cx="2367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r-H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r-HR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83D5553-7A72-4B67-AE51-DF9B1B41CB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0817" y="2463421"/>
                <a:ext cx="2367526" cy="461665"/>
              </a:xfrm>
              <a:prstGeom prst="rect">
                <a:avLst/>
              </a:prstGeom>
              <a:blipFill>
                <a:blip r:embed="rId2"/>
                <a:stretch>
                  <a:fillRect l="-773"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45B70B7E-9413-4DE5-850F-4A9DFB99E670}"/>
                  </a:ext>
                </a:extLst>
              </p:cNvPr>
              <p:cNvSpPr txBox="1"/>
              <p:nvPr/>
            </p:nvSpPr>
            <p:spPr>
              <a:xfrm>
                <a:off x="5228810" y="2463421"/>
                <a:ext cx="2367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r-H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r-HR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45B70B7E-9413-4DE5-850F-4A9DFB99E6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810" y="2463421"/>
                <a:ext cx="2367526" cy="461665"/>
              </a:xfrm>
              <a:prstGeom prst="rect">
                <a:avLst/>
              </a:prstGeom>
              <a:blipFill>
                <a:blip r:embed="rId3"/>
                <a:stretch>
                  <a:fillRect l="-773"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2BF445D9-C865-40F3-8F45-24DF81755890}"/>
                  </a:ext>
                </a:extLst>
              </p:cNvPr>
              <p:cNvSpPr txBox="1"/>
              <p:nvPr/>
            </p:nvSpPr>
            <p:spPr>
              <a:xfrm>
                <a:off x="3491880" y="4346568"/>
                <a:ext cx="2481232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</m:d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2BF445D9-C865-40F3-8F45-24DF81755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346568"/>
                <a:ext cx="2481232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10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C61EA1BD-985D-4265-973E-76422F20E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Kroz sve otpornike teče ista struja</a:t>
            </a:r>
          </a:p>
          <a:p>
            <a:r>
              <a:rPr lang="hr-HR" sz="2400" dirty="0"/>
              <a:t>Na većem otporu je veći pad napona, a na manjemu otporu manji pad napona</a:t>
            </a:r>
          </a:p>
          <a:p>
            <a:r>
              <a:rPr lang="hr-HR" sz="2400" dirty="0"/>
              <a:t>Prekid na jednom od otpora znači prekid u cijelom strujnom krugu</a:t>
            </a:r>
          </a:p>
          <a:p>
            <a:r>
              <a:rPr lang="hr-HR" sz="2400" dirty="0"/>
              <a:t>Ukupni otpor jednak je zbroju svih otpora</a:t>
            </a:r>
          </a:p>
          <a:p>
            <a:r>
              <a:rPr lang="hr-HR" sz="2400" dirty="0"/>
              <a:t>Ukupna snaga u strujnom krugu jednaka je zbroju svih snaga na otporima</a:t>
            </a:r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2B40EA7-9445-4CC5-83C9-2A6EAF9D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6092A211-0476-485B-A9D0-FBA204C1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Značajke serijskog spoja otpora</a:t>
            </a:r>
          </a:p>
        </p:txBody>
      </p:sp>
    </p:spTree>
    <p:extLst>
      <p:ext uri="{BB962C8B-B14F-4D97-AF65-F5344CB8AC3E}">
        <p14:creationId xmlns:p14="http://schemas.microsoft.com/office/powerpoint/2010/main" val="2992858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51BB433F-3CF7-497E-AF24-A66B751B4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4792576" cy="1837184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Za dva otpornika spojena prema shemi odredite ukupni otpor, ukupnu struje te padove napona na pojedinim otporima.</a:t>
            </a:r>
          </a:p>
          <a:p>
            <a:pPr marL="82296" indent="0">
              <a:buNone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R=I=U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=?</a:t>
            </a:r>
          </a:p>
          <a:p>
            <a:pPr marL="82296" indent="0">
              <a:buNone/>
            </a:pPr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D0BAABB-AD34-44A9-ABA4-1FC5EB79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9B236F63-C751-47B9-9BA1-B9A12FFB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1.Primjer serijskog spoja otpora</a:t>
            </a:r>
          </a:p>
        </p:txBody>
      </p:sp>
      <p:sp>
        <p:nvSpPr>
          <p:cNvPr id="6" name="Rezervirano mjesto sadržaja 1">
            <a:extLst>
              <a:ext uri="{FF2B5EF4-FFF2-40B4-BE49-F238E27FC236}">
                <a16:creationId xmlns:a16="http://schemas.microsoft.com/office/drawing/2014/main" id="{FAEA80C8-A606-4247-A6E7-1BEDFAC9E1FE}"/>
              </a:ext>
            </a:extLst>
          </p:cNvPr>
          <p:cNvSpPr txBox="1">
            <a:spLocks/>
          </p:cNvSpPr>
          <p:nvPr/>
        </p:nvSpPr>
        <p:spPr>
          <a:xfrm>
            <a:off x="1435608" y="3375697"/>
            <a:ext cx="4792576" cy="95837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hr-HR" sz="2400" b="1" i="1" dirty="0"/>
              <a:t>Postupak: </a:t>
            </a:r>
          </a:p>
          <a:p>
            <a:r>
              <a:rPr lang="hr-HR" sz="2400" dirty="0"/>
              <a:t>Najprije se izračuna ukupni otpor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p:sp>
        <p:nvSpPr>
          <p:cNvPr id="8" name="Rezervirano mjesto sadržaja 1">
            <a:extLst>
              <a:ext uri="{FF2B5EF4-FFF2-40B4-BE49-F238E27FC236}">
                <a16:creationId xmlns:a16="http://schemas.microsoft.com/office/drawing/2014/main" id="{69842E10-1486-47BF-9AE9-9687C0EDF056}"/>
              </a:ext>
            </a:extLst>
          </p:cNvPr>
          <p:cNvSpPr txBox="1">
            <a:spLocks/>
          </p:cNvSpPr>
          <p:nvPr/>
        </p:nvSpPr>
        <p:spPr>
          <a:xfrm>
            <a:off x="1435608" y="5027325"/>
            <a:ext cx="6912768" cy="71101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hr-HR" sz="2400" dirty="0"/>
              <a:t>Zatim se prema Ohmovom zakonu izračuna ukupna struja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3FBA99D-E6A4-42C1-B5A0-1056E607D64F}"/>
                  </a:ext>
                </a:extLst>
              </p:cNvPr>
              <p:cNvSpPr txBox="1"/>
              <p:nvPr/>
            </p:nvSpPr>
            <p:spPr>
              <a:xfrm>
                <a:off x="1644175" y="5740163"/>
                <a:ext cx="2928696" cy="670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0,5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3FBA99D-E6A4-42C1-B5A0-1056E607D6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4175" y="5740163"/>
                <a:ext cx="2928696" cy="6705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Slika 9">
            <a:extLst>
              <a:ext uri="{FF2B5EF4-FFF2-40B4-BE49-F238E27FC236}">
                <a16:creationId xmlns:a16="http://schemas.microsoft.com/office/drawing/2014/main" id="{BF035F6A-E7F8-485A-B2DE-EC204AB42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964" y="1678390"/>
            <a:ext cx="3088665" cy="194541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Pravokutnik 10">
                <a:extLst>
                  <a:ext uri="{FF2B5EF4-FFF2-40B4-BE49-F238E27FC236}">
                    <a16:creationId xmlns:a16="http://schemas.microsoft.com/office/drawing/2014/main" id="{3810BF0F-F4B1-4A78-807D-9129BB1C49D3}"/>
                  </a:ext>
                </a:extLst>
              </p:cNvPr>
              <p:cNvSpPr/>
              <p:nvPr/>
            </p:nvSpPr>
            <p:spPr>
              <a:xfrm>
                <a:off x="2051720" y="4335398"/>
                <a:ext cx="42934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hr-HR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=10+10=20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11" name="Pravokutnik 10">
                <a:extLst>
                  <a:ext uri="{FF2B5EF4-FFF2-40B4-BE49-F238E27FC236}">
                    <a16:creationId xmlns:a16="http://schemas.microsoft.com/office/drawing/2014/main" id="{3810BF0F-F4B1-4A78-807D-9129BB1C49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4335398"/>
                <a:ext cx="4293483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42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Padovi napona također se računaju po Ohmovom zakonu, samo sa pojedinim otporima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b="1" i="1" dirty="0"/>
          </a:p>
          <a:p>
            <a:endParaRPr lang="hr-HR" sz="2400" b="1" i="1" dirty="0"/>
          </a:p>
          <a:p>
            <a:r>
              <a:rPr lang="hr-HR" sz="2400" b="1" i="1" dirty="0"/>
              <a:t>Zaključak:</a:t>
            </a:r>
            <a:r>
              <a:rPr lang="hr-HR" sz="2400" dirty="0"/>
              <a:t> Iz ovoga primjera može se vidjeti da u serijskom spoju dva ista otpora njihov ukupni otpor je dvostruka vrijednost jednoga, a napon se ravnomjerno dijeli po otpornicima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Primjer serijskog spoja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EFAD2DD2-B58E-41E9-AA72-21BBF7A5C112}"/>
                  </a:ext>
                </a:extLst>
              </p:cNvPr>
              <p:cNvSpPr txBox="1"/>
              <p:nvPr/>
            </p:nvSpPr>
            <p:spPr>
              <a:xfrm>
                <a:off x="2771800" y="2492896"/>
                <a:ext cx="41153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=0,5∗10=5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8" name="TekstniOkvir 7">
                <a:extLst>
                  <a:ext uri="{FF2B5EF4-FFF2-40B4-BE49-F238E27FC236}">
                    <a16:creationId xmlns:a16="http://schemas.microsoft.com/office/drawing/2014/main" id="{EFAD2DD2-B58E-41E9-AA72-21BBF7A5C1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492896"/>
                <a:ext cx="4115390" cy="461665"/>
              </a:xfrm>
              <a:prstGeom prst="rect">
                <a:avLst/>
              </a:prstGeom>
              <a:blipFill>
                <a:blip r:embed="rId2"/>
                <a:stretch>
                  <a:fillRect l="-444" b="-131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A43BCE16-4961-4C26-80AE-6BCD66704CFD}"/>
                  </a:ext>
                </a:extLst>
              </p:cNvPr>
              <p:cNvSpPr txBox="1"/>
              <p:nvPr/>
            </p:nvSpPr>
            <p:spPr>
              <a:xfrm>
                <a:off x="2749261" y="3198167"/>
                <a:ext cx="41153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=0,5∗10=5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A43BCE16-4961-4C26-80AE-6BCD66704C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9261" y="3198167"/>
                <a:ext cx="4115390" cy="461665"/>
              </a:xfrm>
              <a:prstGeom prst="rect">
                <a:avLst/>
              </a:prstGeom>
              <a:blipFill>
                <a:blip r:embed="rId3"/>
                <a:stretch>
                  <a:fillRect l="-444" b="-266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31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Da li je rezultat točan može se provjeriti II. </a:t>
            </a:r>
            <a:r>
              <a:rPr lang="hr-HR" sz="2400" dirty="0" err="1"/>
              <a:t>Kirchhoffovim</a:t>
            </a:r>
            <a:r>
              <a:rPr lang="hr-HR" sz="2400" dirty="0"/>
              <a:t> zakonom tako zbroj padova napona mora odgovarati naponu izvora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Primjer serijskog spoja otpora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Pravokutnik 5">
                <a:extLst>
                  <a:ext uri="{FF2B5EF4-FFF2-40B4-BE49-F238E27FC236}">
                    <a16:creationId xmlns:a16="http://schemas.microsoft.com/office/drawing/2014/main" id="{364D3DA0-CF21-4F9C-939F-3A0022207B16}"/>
                  </a:ext>
                </a:extLst>
              </p:cNvPr>
              <p:cNvSpPr/>
              <p:nvPr/>
            </p:nvSpPr>
            <p:spPr>
              <a:xfrm>
                <a:off x="2195736" y="2852936"/>
                <a:ext cx="39653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hr-HR" sz="240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6" name="Pravokutnik 5">
                <a:extLst>
                  <a:ext uri="{FF2B5EF4-FFF2-40B4-BE49-F238E27FC236}">
                    <a16:creationId xmlns:a16="http://schemas.microsoft.com/office/drawing/2014/main" id="{364D3DA0-CF21-4F9C-939F-3A0022207B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852936"/>
                <a:ext cx="3965380" cy="461665"/>
              </a:xfrm>
              <a:prstGeom prst="rect">
                <a:avLst/>
              </a:prstGeom>
              <a:blipFill>
                <a:blip r:embed="rId2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Slika 4">
            <a:extLst>
              <a:ext uri="{FF2B5EF4-FFF2-40B4-BE49-F238E27FC236}">
                <a16:creationId xmlns:a16="http://schemas.microsoft.com/office/drawing/2014/main" id="{B1DFACF8-339B-4F1F-BFA1-2B8A23A742D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contrast="20000"/>
          </a:blip>
          <a:stretch>
            <a:fillRect/>
          </a:stretch>
        </p:blipFill>
        <p:spPr>
          <a:xfrm>
            <a:off x="1907704" y="3610977"/>
            <a:ext cx="5468181" cy="271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826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4144504" cy="2395976"/>
          </a:xfrm>
        </p:spPr>
        <p:txBody>
          <a:bodyPr>
            <a:normAutofit fontScale="92500"/>
          </a:bodyPr>
          <a:lstStyle/>
          <a:p>
            <a:r>
              <a:rPr lang="hr-HR" sz="2400" dirty="0"/>
              <a:t>Za dva otpornika spojena prema shemi odredite ukupni otpor, ukupnu struju te padove napona na pojedinim otporima.</a:t>
            </a:r>
          </a:p>
          <a:p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R=I=U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=U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=?</a:t>
            </a:r>
            <a:endParaRPr lang="hr-HR" sz="2400" dirty="0"/>
          </a:p>
          <a:p>
            <a:pPr marL="82296" indent="0">
              <a:buNone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hr-H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2. Primjer serijskog spoja otpora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30D4467-9DE6-41FA-80F7-F22CEDE9B2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68570" y="1447800"/>
            <a:ext cx="3456384" cy="165666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Pravokutnik 13">
                <a:extLst>
                  <a:ext uri="{FF2B5EF4-FFF2-40B4-BE49-F238E27FC236}">
                    <a16:creationId xmlns:a16="http://schemas.microsoft.com/office/drawing/2014/main" id="{09400DA6-60EB-4E75-A6F7-FB905CC273E9}"/>
                  </a:ext>
                </a:extLst>
              </p:cNvPr>
              <p:cNvSpPr/>
              <p:nvPr/>
            </p:nvSpPr>
            <p:spPr>
              <a:xfrm>
                <a:off x="1691680" y="3522703"/>
                <a:ext cx="48032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hr-HR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=100+300=400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>
          <p:sp>
            <p:nvSpPr>
              <p:cNvPr id="14" name="Pravokutnik 13">
                <a:extLst>
                  <a:ext uri="{FF2B5EF4-FFF2-40B4-BE49-F238E27FC236}">
                    <a16:creationId xmlns:a16="http://schemas.microsoft.com/office/drawing/2014/main" id="{09400DA6-60EB-4E75-A6F7-FB905CC273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522703"/>
                <a:ext cx="4803238" cy="461665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kstniOkvir 14">
                <a:extLst>
                  <a:ext uri="{FF2B5EF4-FFF2-40B4-BE49-F238E27FC236}">
                    <a16:creationId xmlns:a16="http://schemas.microsoft.com/office/drawing/2014/main" id="{D1DCCADF-2BE8-4C58-BDD9-8B3EEFCC057A}"/>
                  </a:ext>
                </a:extLst>
              </p:cNvPr>
              <p:cNvSpPr txBox="1"/>
              <p:nvPr/>
            </p:nvSpPr>
            <p:spPr>
              <a:xfrm>
                <a:off x="1547664" y="4285523"/>
                <a:ext cx="2928696" cy="670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400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0,25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>
          <p:sp>
            <p:nvSpPr>
              <p:cNvPr id="15" name="TekstniOkvir 14">
                <a:extLst>
                  <a:ext uri="{FF2B5EF4-FFF2-40B4-BE49-F238E27FC236}">
                    <a16:creationId xmlns:a16="http://schemas.microsoft.com/office/drawing/2014/main" id="{D1DCCADF-2BE8-4C58-BDD9-8B3EEFCC05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285523"/>
                <a:ext cx="2928696" cy="6705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kstniOkvir 15">
                <a:extLst>
                  <a:ext uri="{FF2B5EF4-FFF2-40B4-BE49-F238E27FC236}">
                    <a16:creationId xmlns:a16="http://schemas.microsoft.com/office/drawing/2014/main" id="{0FEB7E11-7E7E-48E5-8664-BD3958BAE265}"/>
                  </a:ext>
                </a:extLst>
              </p:cNvPr>
              <p:cNvSpPr txBox="1"/>
              <p:nvPr/>
            </p:nvSpPr>
            <p:spPr>
              <a:xfrm>
                <a:off x="1685374" y="5257183"/>
                <a:ext cx="52628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=0,25∗100=25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16" name="TekstniOkvir 15">
                <a:extLst>
                  <a:ext uri="{FF2B5EF4-FFF2-40B4-BE49-F238E27FC236}">
                    <a16:creationId xmlns:a16="http://schemas.microsoft.com/office/drawing/2014/main" id="{0FEB7E11-7E7E-48E5-8664-BD3958BAE2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374" y="5257183"/>
                <a:ext cx="5262889" cy="461665"/>
              </a:xfrm>
              <a:prstGeom prst="rect">
                <a:avLst/>
              </a:prstGeom>
              <a:blipFill>
                <a:blip r:embed="rId6"/>
                <a:stretch>
                  <a:fillRect l="-231"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kstniOkvir 16">
                <a:extLst>
                  <a:ext uri="{FF2B5EF4-FFF2-40B4-BE49-F238E27FC236}">
                    <a16:creationId xmlns:a16="http://schemas.microsoft.com/office/drawing/2014/main" id="{D91998FC-8081-4C06-B378-3B36023D06B0}"/>
                  </a:ext>
                </a:extLst>
              </p:cNvPr>
              <p:cNvSpPr txBox="1"/>
              <p:nvPr/>
            </p:nvSpPr>
            <p:spPr>
              <a:xfrm>
                <a:off x="1685374" y="6059271"/>
                <a:ext cx="51188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=0,25∗300=75</m:t>
                    </m:r>
                    <m:r>
                      <a:rPr lang="hr-HR" sz="2400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>
          <p:sp>
            <p:nvSpPr>
              <p:cNvPr id="17" name="TekstniOkvir 16">
                <a:extLst>
                  <a:ext uri="{FF2B5EF4-FFF2-40B4-BE49-F238E27FC236}">
                    <a16:creationId xmlns:a16="http://schemas.microsoft.com/office/drawing/2014/main" id="{D91998FC-8081-4C06-B378-3B36023D0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374" y="6059271"/>
                <a:ext cx="5118873" cy="461665"/>
              </a:xfrm>
              <a:prstGeom prst="rect">
                <a:avLst/>
              </a:prstGeom>
              <a:blipFill>
                <a:blip r:embed="rId7"/>
                <a:stretch>
                  <a:fillRect l="-238" b="-131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6894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EBC9289668684F84CF4541B4270FA6" ma:contentTypeVersion="8" ma:contentTypeDescription="Create a new document." ma:contentTypeScope="" ma:versionID="5f6be2a3c94f71cbe4e0d991008319fb">
  <xsd:schema xmlns:xsd="http://www.w3.org/2001/XMLSchema" xmlns:xs="http://www.w3.org/2001/XMLSchema" xmlns:p="http://schemas.microsoft.com/office/2006/metadata/properties" xmlns:ns3="f48347f5-56ca-4a3c-b82f-e633abf311cc" targetNamespace="http://schemas.microsoft.com/office/2006/metadata/properties" ma:root="true" ma:fieldsID="21e9a31d2b1e076550c5c117373f5b8a" ns3:_="">
    <xsd:import namespace="f48347f5-56ca-4a3c-b82f-e633abf311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347f5-56ca-4a3c-b82f-e633abf31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7E9428-A5D5-4C33-8465-4426804CE2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304A16-6613-467C-871B-73700DD7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8347f5-56ca-4a3c-b82f-e633abf311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52687E-0B38-4F83-A906-D74ED494177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f48347f5-56ca-4a3c-b82f-e633abf311cc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934</TotalTime>
  <Words>572</Words>
  <Application>Microsoft Office PowerPoint</Application>
  <PresentationFormat>Prikaz na zaslonu 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Corbel</vt:lpstr>
      <vt:lpstr>Gill Sans MT</vt:lpstr>
      <vt:lpstr>Verdana</vt:lpstr>
      <vt:lpstr>Wingdings 2</vt:lpstr>
      <vt:lpstr>Solsticij</vt:lpstr>
      <vt:lpstr>Serijski spoj otpora</vt:lpstr>
      <vt:lpstr>OPĆENITO</vt:lpstr>
      <vt:lpstr>Serijski spoj otpora</vt:lpstr>
      <vt:lpstr>Serijski spoj otpora</vt:lpstr>
      <vt:lpstr>Značajke serijskog spoja otpora</vt:lpstr>
      <vt:lpstr>1.Primjer serijskog spoja otpora</vt:lpstr>
      <vt:lpstr>1. Primjer serijskog spoja otpora</vt:lpstr>
      <vt:lpstr>1. Primjer serijskog spoja otpora</vt:lpstr>
      <vt:lpstr>2. Primjer serijskog spoja otpora</vt:lpstr>
      <vt:lpstr>Primjeri za vježbanje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Izvori električnog napona</dc:title>
  <dc:creator>Tomislav</dc:creator>
  <cp:lastModifiedBy>Electro</cp:lastModifiedBy>
  <cp:revision>100</cp:revision>
  <dcterms:created xsi:type="dcterms:W3CDTF">2013-09-19T05:59:53Z</dcterms:created>
  <dcterms:modified xsi:type="dcterms:W3CDTF">2020-02-05T22:21:21Z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0x01010007EBC9289668684F84CF4541B4270FA6</vt:lpwstr>
  </property>
</Properties>
</file>