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56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v2lU5/PQwMx21AZAwcMzyA==" hashData="caOpAioQjTPq+dcy1kgue4kO2/bF4mOU33VlH4mwpSZ+qTL7lkowodCn/SpNnP3Uy7+/JiJQNoT1Q8SkC4v5Fg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06" autoAdjust="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BEE19239-5B34-45D0-80A7-F92D0526EA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AF2ED440-5C66-46D1-AE86-2EFCA652E6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64E385-984C-4578-815F-C8959208B8D9}" type="datetimeFigureOut">
              <a:rPr lang="hr-HR" smtClean="0"/>
              <a:t>5.2.2020.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A8A7681E-E8D5-4F56-B40C-A88DD50F89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r-HR"/>
              <a:t>Tomislav Balenović</a:t>
            </a:r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06436FD9-CC8B-44F2-A263-24BA183E94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FBA600-0129-45C1-907D-9233CCAFF46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9248743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139D4-B504-44D3-8AB6-6ED0D65BF1C9}" type="datetimeFigureOut">
              <a:rPr lang="hr-HR" smtClean="0"/>
              <a:t>5.2.2020.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r-HR"/>
              <a:t>Tomislav Balenović</a:t>
            </a: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42C1A-A0BF-4730-B9F6-EFCAE99F7A4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3223137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E42C1A-A0BF-4730-B9F6-EFCAE99F7A4F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80147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slov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>
            <a:normAutofit/>
          </a:bodyPr>
          <a:lstStyle>
            <a:lvl1pPr algn="l">
              <a:defRPr sz="3600"/>
            </a:lvl1pPr>
            <a:extLst/>
          </a:lstStyle>
          <a:p>
            <a:r>
              <a:rPr kumimoji="0" lang="hr-HR" dirty="0"/>
              <a:t>Uredite stil naslova matrice</a:t>
            </a:r>
            <a:endParaRPr kumimoji="0" lang="en-US" dirty="0"/>
          </a:p>
        </p:txBody>
      </p:sp>
      <p:sp>
        <p:nvSpPr>
          <p:cNvPr id="22" name="Podnaslov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 dirty="0"/>
              <a:t>Uredite stil podnaslova matrice</a:t>
            </a:r>
            <a:endParaRPr kumimoji="0" lang="en-US" dirty="0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2482-0BF6-4167-8F03-DC9C7261F73B}" type="datetime1">
              <a:rPr lang="hr-HR" smtClean="0"/>
              <a:t>5.2.2020.</a:t>
            </a:fld>
            <a:endParaRPr lang="hr-HR"/>
          </a:p>
        </p:txBody>
      </p:sp>
      <p:sp>
        <p:nvSpPr>
          <p:cNvPr id="20" name="Rezervirano mjesto podnožj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10" name="Rezervirano mjesto broja slajd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02AC-0F8C-42AD-B692-FF3970FBAEE4}" type="datetime1">
              <a:rPr lang="hr-HR" smtClean="0"/>
              <a:t>5.2.2020.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CFABD-4C6F-4BF6-9D2E-ADFE83103AC4}" type="datetime1">
              <a:rPr lang="hr-HR" smtClean="0"/>
              <a:t>5.2.2020.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r-HR" dirty="0"/>
              <a:t>Uredite stilove teksta matrice</a:t>
            </a:r>
          </a:p>
          <a:p>
            <a:pPr lvl="1" eaLnBrk="1" latinLnBrk="0" hangingPunct="1"/>
            <a:r>
              <a:rPr lang="hr-HR" dirty="0"/>
              <a:t>Druga razina</a:t>
            </a:r>
          </a:p>
          <a:p>
            <a:pPr lvl="2" eaLnBrk="1" latinLnBrk="0" hangingPunct="1"/>
            <a:r>
              <a:rPr lang="hr-HR" dirty="0"/>
              <a:t>Treća razina</a:t>
            </a:r>
          </a:p>
          <a:p>
            <a:pPr lvl="3" eaLnBrk="1" latinLnBrk="0" hangingPunct="1"/>
            <a:r>
              <a:rPr lang="hr-HR" dirty="0"/>
              <a:t>Četvrta razina</a:t>
            </a:r>
          </a:p>
          <a:p>
            <a:pPr lvl="4" eaLnBrk="1" latinLnBrk="0" hangingPunct="1"/>
            <a:r>
              <a:rPr lang="hr-HR" dirty="0"/>
              <a:t>Peta razina</a:t>
            </a:r>
            <a:endParaRPr kumimoji="0" lang="en-US" dirty="0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6938892A-91EC-4E0E-973C-5CC9FE44C7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08392" y="279184"/>
            <a:ext cx="1219306" cy="560881"/>
          </a:xfrm>
          <a:prstGeom prst="rect">
            <a:avLst/>
          </a:prstGeom>
        </p:spPr>
      </p:pic>
      <p:sp>
        <p:nvSpPr>
          <p:cNvPr id="8" name="Rezervirano mjesto datuma 7">
            <a:extLst>
              <a:ext uri="{FF2B5EF4-FFF2-40B4-BE49-F238E27FC236}">
                <a16:creationId xmlns:a16="http://schemas.microsoft.com/office/drawing/2014/main" id="{62C7C729-D3D6-4088-AA22-395EB7633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FE7B-CA4F-4B2E-A66B-44B716DA8486}" type="datetime1">
              <a:rPr lang="hr-HR" smtClean="0"/>
              <a:t>5.2.2020.</a:t>
            </a:fld>
            <a:endParaRPr lang="hr-HR"/>
          </a:p>
        </p:txBody>
      </p:sp>
      <p:sp>
        <p:nvSpPr>
          <p:cNvPr id="9" name="Rezervirano mjesto podnožja 8">
            <a:extLst>
              <a:ext uri="{FF2B5EF4-FFF2-40B4-BE49-F238E27FC236}">
                <a16:creationId xmlns:a16="http://schemas.microsoft.com/office/drawing/2014/main" id="{D2C3C03C-094F-462D-B15A-A8BFD7A7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96336" y="6378980"/>
            <a:ext cx="2895600" cy="476250"/>
          </a:xfrm>
        </p:spPr>
        <p:txBody>
          <a:bodyPr/>
          <a:lstStyle/>
          <a:p>
            <a:r>
              <a:rPr lang="hr-HR" dirty="0"/>
              <a:t>Tomislav Balenović</a:t>
            </a:r>
          </a:p>
        </p:txBody>
      </p:sp>
      <p:sp>
        <p:nvSpPr>
          <p:cNvPr id="10" name="Rezervirano mjesto broja slajda 9">
            <a:extLst>
              <a:ext uri="{FF2B5EF4-FFF2-40B4-BE49-F238E27FC236}">
                <a16:creationId xmlns:a16="http://schemas.microsoft.com/office/drawing/2014/main" id="{FDC494FB-731A-4790-9422-0CF09B9BC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15000" y="6305550"/>
            <a:ext cx="457200" cy="476250"/>
          </a:xfrm>
        </p:spPr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Naslov 10">
            <a:extLst>
              <a:ext uri="{FF2B5EF4-FFF2-40B4-BE49-F238E27FC236}">
                <a16:creationId xmlns:a16="http://schemas.microsoft.com/office/drawing/2014/main" id="{85C283AC-55B7-4F21-B040-10412F56C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Kliknite da biste uredili stil naslova matrice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3B7B2-4E4E-4B9B-9297-D633C91A1583}" type="datetime1">
              <a:rPr lang="hr-HR" smtClean="0"/>
              <a:t>5.2.2020.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Pravokut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kumimoji="0" lang="hr-HR" dirty="0"/>
              <a:t>Uredite stil naslova matrice</a:t>
            </a:r>
            <a:endParaRPr kumimoji="0"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C7103-82C3-4881-9C4F-611EF68EADF2}" type="datetime1">
              <a:rPr lang="hr-HR" smtClean="0"/>
              <a:t>5.2.2020.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03600-C747-44B7-87F9-EEBA7DB76143}" type="datetime1">
              <a:rPr lang="hr-HR" smtClean="0"/>
              <a:t>5.2.2020.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kumimoji="0" lang="hr-HR" dirty="0"/>
              <a:t>Uredite stil naslova matrice</a:t>
            </a:r>
            <a:endParaRPr kumimoji="0" lang="en-US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559E9-C1DA-4B53-917E-403B9B60D6BF}" type="datetime1">
              <a:rPr lang="hr-HR" smtClean="0"/>
              <a:t>5.2.2020.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ut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CBF79-166C-4137-9958-A51FEA91B2AE}" type="datetime1">
              <a:rPr lang="hr-HR" smtClean="0"/>
              <a:t>5.2.2020.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  <p:sp>
        <p:nvSpPr>
          <p:cNvPr id="6" name="Pravokut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r-HR"/>
              <a:t>Uredite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9499E-DA64-4F9A-B6EF-A28A351861CD}" type="datetime1">
              <a:rPr lang="hr-HR" smtClean="0"/>
              <a:t>5.2.2020.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hr-HR"/>
              <a:t>Uredite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111DD-B5AF-4271-A363-75198575B250}" type="datetime1">
              <a:rPr lang="hr-HR" smtClean="0"/>
              <a:t>5.2.2020.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  <p:sp>
        <p:nvSpPr>
          <p:cNvPr id="8" name="Pravokut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hr-HR"/>
              <a:t>Kliknite ikonu da biste dodali  sliku</a:t>
            </a:r>
            <a:endParaRPr kumimoji="0" lang="en-US" dirty="0"/>
          </a:p>
        </p:txBody>
      </p:sp>
      <p:sp>
        <p:nvSpPr>
          <p:cNvPr id="9" name="Dijagram toka: Postupak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jagram toka: Postupak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r-HR"/>
              <a:t>Uredite stilove teksta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sten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ut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Rezervirano mjesto naslova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hr-HR" dirty="0"/>
              <a:t>Uredite stil naslova matrice</a:t>
            </a:r>
            <a:endParaRPr kumimoji="0" lang="en-US" dirty="0"/>
          </a:p>
        </p:txBody>
      </p:sp>
      <p:sp>
        <p:nvSpPr>
          <p:cNvPr id="9" name="Rezervirano mjesto teksta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hr-HR"/>
              <a:t>Uredite stilove teksta matrice</a:t>
            </a:r>
          </a:p>
          <a:p>
            <a:pPr lvl="1" eaLnBrk="1" latinLnBrk="0" hangingPunct="1"/>
            <a:r>
              <a:rPr kumimoji="0" lang="hr-HR"/>
              <a:t>Druga razina</a:t>
            </a:r>
          </a:p>
          <a:p>
            <a:pPr lvl="2" eaLnBrk="1" latinLnBrk="0" hangingPunct="1"/>
            <a:r>
              <a:rPr kumimoji="0" lang="hr-HR"/>
              <a:t>Treća razina</a:t>
            </a:r>
          </a:p>
          <a:p>
            <a:pPr lvl="3" eaLnBrk="1" latinLnBrk="0" hangingPunct="1"/>
            <a:r>
              <a:rPr kumimoji="0" lang="hr-HR"/>
              <a:t>Četvrta razina</a:t>
            </a:r>
          </a:p>
          <a:p>
            <a:pPr lvl="4" eaLnBrk="1" latinLnBrk="0" hangingPunct="1"/>
            <a:r>
              <a:rPr kumimoji="0" lang="hr-HR"/>
              <a:t>Peta razina</a:t>
            </a:r>
            <a:endParaRPr kumimoji="0" lang="en-US"/>
          </a:p>
        </p:txBody>
      </p:sp>
      <p:sp>
        <p:nvSpPr>
          <p:cNvPr id="24" name="Rezervirano mjesto datum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C671650-3C25-45B9-A0C1-224A26266279}" type="datetime1">
              <a:rPr lang="hr-HR" smtClean="0"/>
              <a:t>5.2.2020.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hr-HR"/>
              <a:t>Tomislav Balenović</a:t>
            </a:r>
          </a:p>
        </p:txBody>
      </p:sp>
      <p:sp>
        <p:nvSpPr>
          <p:cNvPr id="22" name="Rezervirano mjesto broja slajda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625A222-985A-41AF-A04B-68D8C45F038A}" type="slidenum">
              <a:rPr lang="hr-HR" smtClean="0"/>
              <a:t>‹#›</a:t>
            </a:fld>
            <a:endParaRPr lang="hr-HR"/>
          </a:p>
        </p:txBody>
      </p:sp>
      <p:sp>
        <p:nvSpPr>
          <p:cNvPr id="15" name="Pravokut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6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emf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979712" y="1002751"/>
            <a:ext cx="7406640" cy="1472184"/>
          </a:xfrm>
        </p:spPr>
        <p:txBody>
          <a:bodyPr>
            <a:normAutofit/>
          </a:bodyPr>
          <a:lstStyle/>
          <a:p>
            <a:r>
              <a:rPr lang="hr-HR" sz="4800" dirty="0"/>
              <a:t>Paralelni spoj otpora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E83CA4CA-02CE-43F4-A037-6BC36B714B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1287" y="242207"/>
            <a:ext cx="1656184" cy="760544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BDC4898C-BB96-4B38-8E4E-4C93BACF4A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164" y="2852936"/>
            <a:ext cx="5386201" cy="2723334"/>
          </a:xfrm>
          <a:prstGeom prst="rect">
            <a:avLst/>
          </a:prstGeom>
        </p:spPr>
      </p:pic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FA9F0C24-6714-4D20-AFFC-5213EE184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36085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81514796-DA0F-4066-AA4E-353A685C3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000" dirty="0"/>
              <a:t>Za paralelni spoj dva otpornika R</a:t>
            </a:r>
            <a:r>
              <a:rPr lang="hr-HR" sz="1600" dirty="0"/>
              <a:t>1</a:t>
            </a:r>
            <a:r>
              <a:rPr lang="hr-HR" sz="2000" dirty="0"/>
              <a:t>=50</a:t>
            </a:r>
            <a:r>
              <a:rPr lang="el-GR" sz="2000" dirty="0"/>
              <a:t>Ω</a:t>
            </a:r>
            <a:r>
              <a:rPr lang="hr-HR" sz="2000" dirty="0"/>
              <a:t> i R</a:t>
            </a:r>
            <a:r>
              <a:rPr lang="hr-HR" sz="1600" dirty="0"/>
              <a:t>2</a:t>
            </a:r>
            <a:r>
              <a:rPr lang="hr-HR" sz="2000" dirty="0"/>
              <a:t>=100</a:t>
            </a:r>
            <a:r>
              <a:rPr lang="el-GR" sz="2000" dirty="0"/>
              <a:t>Ω</a:t>
            </a:r>
            <a:r>
              <a:rPr lang="hr-HR" sz="2000" dirty="0"/>
              <a:t> spojena na izvor napona U=10V odredite ukupni otpor, ukupnu struju te struje kroz pojedine otpore.</a:t>
            </a:r>
          </a:p>
          <a:p>
            <a:endParaRPr lang="hr-HR" sz="2000" dirty="0"/>
          </a:p>
          <a:p>
            <a:endParaRPr lang="hr-HR" sz="2000" dirty="0"/>
          </a:p>
          <a:p>
            <a:r>
              <a:rPr lang="hr-HR" sz="2000" dirty="0"/>
              <a:t>Za paralelni spoj dva otpornika R</a:t>
            </a:r>
            <a:r>
              <a:rPr lang="hr-HR" sz="1600" dirty="0"/>
              <a:t>1</a:t>
            </a:r>
            <a:r>
              <a:rPr lang="hr-HR" sz="2000" dirty="0"/>
              <a:t>=200</a:t>
            </a:r>
            <a:r>
              <a:rPr lang="el-GR" sz="2000" dirty="0"/>
              <a:t>Ω</a:t>
            </a:r>
            <a:r>
              <a:rPr lang="hr-HR" sz="2000" dirty="0"/>
              <a:t> i R</a:t>
            </a:r>
            <a:r>
              <a:rPr lang="hr-HR" sz="1600" dirty="0"/>
              <a:t>2</a:t>
            </a:r>
            <a:r>
              <a:rPr lang="hr-HR" sz="2000" dirty="0"/>
              <a:t>=300</a:t>
            </a:r>
            <a:r>
              <a:rPr lang="el-GR" sz="2000" dirty="0"/>
              <a:t>Ω</a:t>
            </a:r>
            <a:r>
              <a:rPr lang="hr-HR" sz="2000" dirty="0"/>
              <a:t> spojena na izvor napona U=12V odredite ukupni otpor, ukupnu struju te struje kroz pojedine otpore.</a:t>
            </a:r>
          </a:p>
          <a:p>
            <a:endParaRPr lang="hr-HR" sz="2000" dirty="0"/>
          </a:p>
          <a:p>
            <a:endParaRPr lang="hr-HR" sz="2000" dirty="0"/>
          </a:p>
          <a:p>
            <a:r>
              <a:rPr lang="hr-HR" sz="2000" dirty="0"/>
              <a:t>Za paralelni spoj dva otpornika R</a:t>
            </a:r>
            <a:r>
              <a:rPr lang="hr-HR" sz="1600" dirty="0"/>
              <a:t>1</a:t>
            </a:r>
            <a:r>
              <a:rPr lang="hr-HR" sz="2000" dirty="0"/>
              <a:t>=20k</a:t>
            </a:r>
            <a:r>
              <a:rPr lang="el-GR" sz="2000" dirty="0"/>
              <a:t>Ω</a:t>
            </a:r>
            <a:r>
              <a:rPr lang="hr-HR" sz="2000" dirty="0"/>
              <a:t> i R</a:t>
            </a:r>
            <a:r>
              <a:rPr lang="hr-HR" sz="1600" dirty="0"/>
              <a:t>2</a:t>
            </a:r>
            <a:r>
              <a:rPr lang="hr-HR" sz="2000" dirty="0"/>
              <a:t>=60k</a:t>
            </a:r>
            <a:r>
              <a:rPr lang="el-GR" sz="2000" dirty="0"/>
              <a:t>Ω</a:t>
            </a:r>
            <a:r>
              <a:rPr lang="hr-HR" sz="2000" dirty="0"/>
              <a:t> spojena na izvor napona U=150V odredite ukupni otpor, ukupnu struju te struje kroz pojedine otpore.</a:t>
            </a:r>
          </a:p>
          <a:p>
            <a:endParaRPr lang="hr-HR" sz="2000" dirty="0"/>
          </a:p>
          <a:p>
            <a:endParaRPr lang="hr-HR" sz="2400" dirty="0"/>
          </a:p>
          <a:p>
            <a:endParaRPr lang="hr-HR" dirty="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34898F5C-1A2B-40CD-A3C0-AAA31B767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F7E705E4-817C-49C2-BDDB-C97DB0DBC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Primjeri za vježbanje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0DAD8FD1-930F-4A75-ACAC-D834F9375253}"/>
              </a:ext>
            </a:extLst>
          </p:cNvPr>
          <p:cNvSpPr txBox="1"/>
          <p:nvPr/>
        </p:nvSpPr>
        <p:spPr>
          <a:xfrm>
            <a:off x="4572000" y="249289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R=33,3</a:t>
            </a:r>
            <a:r>
              <a:rPr lang="el-GR" b="1" i="1" dirty="0">
                <a:latin typeface="Arial" panose="020B0604020202020204" pitchFamily="34" charset="0"/>
                <a:cs typeface="Arial" panose="020B0604020202020204" pitchFamily="34" charset="0"/>
              </a:rPr>
              <a:t>Ω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  I=0,3A  I</a:t>
            </a:r>
            <a:r>
              <a:rPr lang="hr-HR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=0,2A  I</a:t>
            </a:r>
            <a:r>
              <a:rPr lang="hr-HR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=0,1A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6F18BF05-8956-4D25-9D30-E111CC9416F5}"/>
              </a:ext>
            </a:extLst>
          </p:cNvPr>
          <p:cNvSpPr txBox="1"/>
          <p:nvPr/>
        </p:nvSpPr>
        <p:spPr>
          <a:xfrm>
            <a:off x="4572000" y="418598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R=120</a:t>
            </a:r>
            <a:r>
              <a:rPr lang="el-GR" b="1" i="1" dirty="0">
                <a:latin typeface="Arial" panose="020B0604020202020204" pitchFamily="34" charset="0"/>
                <a:cs typeface="Arial" panose="020B0604020202020204" pitchFamily="34" charset="0"/>
              </a:rPr>
              <a:t>Ω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  I=0,1A  I</a:t>
            </a:r>
            <a:r>
              <a:rPr lang="hr-HR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=0,06A  I</a:t>
            </a:r>
            <a:r>
              <a:rPr lang="hr-HR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=0,04A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BDFA99D7-44A6-4CB9-A091-3FA630D10036}"/>
              </a:ext>
            </a:extLst>
          </p:cNvPr>
          <p:cNvSpPr txBox="1"/>
          <p:nvPr/>
        </p:nvSpPr>
        <p:spPr>
          <a:xfrm>
            <a:off x="4572000" y="599803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R=15k</a:t>
            </a:r>
            <a:r>
              <a:rPr lang="el-GR" b="1" i="1" dirty="0">
                <a:latin typeface="Arial" panose="020B0604020202020204" pitchFamily="34" charset="0"/>
                <a:cs typeface="Arial" panose="020B0604020202020204" pitchFamily="34" charset="0"/>
              </a:rPr>
              <a:t>Ω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  I=10mA  I</a:t>
            </a:r>
            <a:r>
              <a:rPr lang="hr-HR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=7,5mA  I</a:t>
            </a:r>
            <a:r>
              <a:rPr lang="hr-HR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=2,5mA</a:t>
            </a:r>
          </a:p>
        </p:txBody>
      </p:sp>
    </p:spTree>
    <p:extLst>
      <p:ext uri="{BB962C8B-B14F-4D97-AF65-F5344CB8AC3E}">
        <p14:creationId xmlns:p14="http://schemas.microsoft.com/office/powerpoint/2010/main" val="704629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40035D-5735-4CCB-B653-A3A20C4C2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hr-HR" sz="3600" dirty="0"/>
              <a:t>OPĆENITO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60A41E4-4F4A-4B00-A06A-828BBD1B4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/>
              <a:t>U elektrotehnici se dva otpornika mogu spajati:</a:t>
            </a:r>
          </a:p>
          <a:p>
            <a:pPr lvl="2"/>
            <a:r>
              <a:rPr lang="hr-HR" sz="2800" dirty="0"/>
              <a:t>1. Paralelno</a:t>
            </a:r>
          </a:p>
          <a:p>
            <a:pPr lvl="2"/>
            <a:r>
              <a:rPr lang="hr-HR" sz="2800" dirty="0"/>
              <a:t>2. Serijski</a:t>
            </a:r>
          </a:p>
          <a:p>
            <a:r>
              <a:rPr lang="hr-HR" sz="2800" dirty="0"/>
              <a:t>U slučaju tri i više otpornika oni mogu biti spojeni:</a:t>
            </a:r>
          </a:p>
          <a:p>
            <a:pPr lvl="2"/>
            <a:r>
              <a:rPr lang="hr-HR" sz="2800" dirty="0"/>
              <a:t>1. Paralelno</a:t>
            </a:r>
          </a:p>
          <a:p>
            <a:pPr lvl="2"/>
            <a:r>
              <a:rPr lang="hr-HR" sz="2800" dirty="0"/>
              <a:t>2. Serijski</a:t>
            </a:r>
          </a:p>
          <a:p>
            <a:pPr lvl="2"/>
            <a:r>
              <a:rPr lang="hr-HR" sz="2800" dirty="0"/>
              <a:t>3. Mješovito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6EE589FB-CEEF-40BB-9759-683938407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58974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FA211BAB-E2FA-4FD4-A70C-678A9CFA6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35562"/>
          </a:xfrm>
        </p:spPr>
        <p:txBody>
          <a:bodyPr>
            <a:normAutofit/>
          </a:bodyPr>
          <a:lstStyle/>
          <a:p>
            <a:r>
              <a:rPr lang="hr-HR" sz="2200" dirty="0"/>
              <a:t>Pri paralelnom spoju otpora, na svakom od njih vlada isti napon (napon izvora), a struja se grana po otpornicima.</a:t>
            </a:r>
          </a:p>
          <a:p>
            <a:endParaRPr lang="hr-HR" sz="2200" dirty="0"/>
          </a:p>
          <a:p>
            <a:endParaRPr lang="hr-HR" sz="2200" dirty="0"/>
          </a:p>
          <a:p>
            <a:endParaRPr lang="hr-HR" sz="2200" dirty="0"/>
          </a:p>
          <a:p>
            <a:endParaRPr lang="hr-HR" sz="2200" dirty="0"/>
          </a:p>
          <a:p>
            <a:endParaRPr lang="hr-HR" sz="2200" dirty="0"/>
          </a:p>
          <a:p>
            <a:endParaRPr lang="hr-HR" sz="2200" dirty="0"/>
          </a:p>
          <a:p>
            <a:r>
              <a:rPr lang="hr-HR" sz="2200" dirty="0"/>
              <a:t>U tom slučaju kažemo da vrijedi I. </a:t>
            </a:r>
            <a:r>
              <a:rPr lang="hr-HR" sz="2200" dirty="0" err="1"/>
              <a:t>Kirchhoffov</a:t>
            </a:r>
            <a:r>
              <a:rPr lang="hr-HR" sz="2200" dirty="0"/>
              <a:t> zakon: </a:t>
            </a:r>
            <a:r>
              <a:rPr lang="hr-HR" sz="2200" b="1" i="1" dirty="0"/>
              <a:t>Zbroj struja koje ulaze u čvorište jednak je zbroju struja koje izlaze iz čvorišta.</a:t>
            </a:r>
          </a:p>
          <a:p>
            <a:endParaRPr lang="hr-HR" dirty="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340B31F3-63AD-4329-B622-DB4E72BEB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07426657-411F-491A-98F3-1D3C2ED95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Paralelni spoj otpora</a:t>
            </a:r>
          </a:p>
        </p:txBody>
      </p:sp>
      <p:pic>
        <p:nvPicPr>
          <p:cNvPr id="45" name="Slika 44">
            <a:extLst>
              <a:ext uri="{FF2B5EF4-FFF2-40B4-BE49-F238E27FC236}">
                <a16:creationId xmlns:a16="http://schemas.microsoft.com/office/drawing/2014/main" id="{507DA99E-2267-431F-83A3-9DFBF72BC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2204864"/>
            <a:ext cx="5047913" cy="244827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kstniOkvir 45">
                <a:extLst>
                  <a:ext uri="{FF2B5EF4-FFF2-40B4-BE49-F238E27FC236}">
                    <a16:creationId xmlns:a16="http://schemas.microsoft.com/office/drawing/2014/main" id="{7479FA4E-D595-4CA5-B3A0-E5A2DA45660D}"/>
                  </a:ext>
                </a:extLst>
              </p:cNvPr>
              <p:cNvSpPr txBox="1"/>
              <p:nvPr/>
            </p:nvSpPr>
            <p:spPr>
              <a:xfrm>
                <a:off x="2378800" y="5852025"/>
                <a:ext cx="2016224" cy="461665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r-HR" sz="2400" b="0" i="1" smtClean="0">
                          <a:latin typeface="Cambria Math"/>
                        </a:rPr>
                        <m:t>𝐼</m:t>
                      </m:r>
                      <m:r>
                        <a:rPr lang="hr-HR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hr-H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hr-HR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hr-HR" sz="24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hr-H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hr-HR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hr-H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r-H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hr-HR" sz="2400" dirty="0"/>
              </a:p>
            </p:txBody>
          </p:sp>
        </mc:Choice>
        <mc:Fallback xmlns="">
          <p:sp>
            <p:nvSpPr>
              <p:cNvPr id="46" name="TekstniOkvir 45">
                <a:extLst>
                  <a:ext uri="{FF2B5EF4-FFF2-40B4-BE49-F238E27FC236}">
                    <a16:creationId xmlns:a16="http://schemas.microsoft.com/office/drawing/2014/main" id="{7479FA4E-D595-4CA5-B3A0-E5A2DA4566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8800" y="5852025"/>
                <a:ext cx="2016224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kstniOkvir 46">
                <a:extLst>
                  <a:ext uri="{FF2B5EF4-FFF2-40B4-BE49-F238E27FC236}">
                    <a16:creationId xmlns:a16="http://schemas.microsoft.com/office/drawing/2014/main" id="{88E636BF-960E-4721-BAA9-902932A03333}"/>
                  </a:ext>
                </a:extLst>
              </p:cNvPr>
              <p:cNvSpPr txBox="1"/>
              <p:nvPr/>
            </p:nvSpPr>
            <p:spPr>
              <a:xfrm>
                <a:off x="5757089" y="5786735"/>
                <a:ext cx="2448876" cy="461665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r-HR" sz="2400" b="0" i="1" smtClean="0">
                          <a:latin typeface="Cambria Math"/>
                        </a:rPr>
                        <m:t>𝑈</m:t>
                      </m:r>
                      <m:r>
                        <a:rPr lang="hr-HR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hr-H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b="0" i="1" smtClean="0">
                              <a:latin typeface="Cambria Math"/>
                            </a:rPr>
                            <m:t>𝑈</m:t>
                          </m:r>
                        </m:e>
                        <m:sub>
                          <m:r>
                            <a:rPr lang="hr-HR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hr-HR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hr-H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b="0" i="1" smtClean="0">
                              <a:latin typeface="Cambria Math"/>
                            </a:rPr>
                            <m:t>𝑈</m:t>
                          </m:r>
                        </m:e>
                        <m:sub>
                          <m:r>
                            <a:rPr lang="hr-HR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hr-H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r-HR" sz="2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</m:d>
                    </m:oMath>
                  </m:oMathPara>
                </a14:m>
                <a:endParaRPr lang="hr-HR" sz="2400" dirty="0"/>
              </a:p>
            </p:txBody>
          </p:sp>
        </mc:Choice>
        <mc:Fallback xmlns="">
          <p:sp>
            <p:nvSpPr>
              <p:cNvPr id="47" name="TekstniOkvir 46">
                <a:extLst>
                  <a:ext uri="{FF2B5EF4-FFF2-40B4-BE49-F238E27FC236}">
                    <a16:creationId xmlns:a16="http://schemas.microsoft.com/office/drawing/2014/main" id="{88E636BF-960E-4721-BAA9-902932A033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7089" y="5786735"/>
                <a:ext cx="2448876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9" name="Ravni poveznik sa strelicom 48">
            <a:extLst>
              <a:ext uri="{FF2B5EF4-FFF2-40B4-BE49-F238E27FC236}">
                <a16:creationId xmlns:a16="http://schemas.microsoft.com/office/drawing/2014/main" id="{8C30DE94-AD68-48FC-8535-AE419733D70D}"/>
              </a:ext>
            </a:extLst>
          </p:cNvPr>
          <p:cNvCxnSpPr>
            <a:cxnSpLocks/>
          </p:cNvCxnSpPr>
          <p:nvPr/>
        </p:nvCxnSpPr>
        <p:spPr>
          <a:xfrm flipV="1">
            <a:off x="4716016" y="2492896"/>
            <a:ext cx="2527633" cy="14401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kstniOkvir 53">
            <a:extLst>
              <a:ext uri="{FF2B5EF4-FFF2-40B4-BE49-F238E27FC236}">
                <a16:creationId xmlns:a16="http://schemas.microsoft.com/office/drawing/2014/main" id="{41D6979D-0D65-460C-8D62-1BBDEC402329}"/>
              </a:ext>
            </a:extLst>
          </p:cNvPr>
          <p:cNvSpPr txBox="1"/>
          <p:nvPr/>
        </p:nvSpPr>
        <p:spPr>
          <a:xfrm>
            <a:off x="7243649" y="2308230"/>
            <a:ext cx="989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Čvorište</a:t>
            </a:r>
          </a:p>
        </p:txBody>
      </p:sp>
      <p:cxnSp>
        <p:nvCxnSpPr>
          <p:cNvPr id="59" name="Ravni poveznik sa strelicom 58">
            <a:extLst>
              <a:ext uri="{FF2B5EF4-FFF2-40B4-BE49-F238E27FC236}">
                <a16:creationId xmlns:a16="http://schemas.microsoft.com/office/drawing/2014/main" id="{8A2C1899-1E90-4018-A4D4-D92FC0F565EB}"/>
              </a:ext>
            </a:extLst>
          </p:cNvPr>
          <p:cNvCxnSpPr/>
          <p:nvPr/>
        </p:nvCxnSpPr>
        <p:spPr>
          <a:xfrm>
            <a:off x="4716016" y="3933056"/>
            <a:ext cx="2527633" cy="43204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Ravni poveznik sa strelicom 60">
            <a:extLst>
              <a:ext uri="{FF2B5EF4-FFF2-40B4-BE49-F238E27FC236}">
                <a16:creationId xmlns:a16="http://schemas.microsoft.com/office/drawing/2014/main" id="{DE25C1F4-2BF1-43F4-B2D0-FAF308F3005F}"/>
              </a:ext>
            </a:extLst>
          </p:cNvPr>
          <p:cNvCxnSpPr/>
          <p:nvPr/>
        </p:nvCxnSpPr>
        <p:spPr>
          <a:xfrm>
            <a:off x="6444208" y="3811161"/>
            <a:ext cx="799441" cy="553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kstniOkvir 61">
            <a:extLst>
              <a:ext uri="{FF2B5EF4-FFF2-40B4-BE49-F238E27FC236}">
                <a16:creationId xmlns:a16="http://schemas.microsoft.com/office/drawing/2014/main" id="{FB076F2A-F85E-47A9-833E-45CA69E9D19E}"/>
              </a:ext>
            </a:extLst>
          </p:cNvPr>
          <p:cNvSpPr txBox="1"/>
          <p:nvPr/>
        </p:nvSpPr>
        <p:spPr>
          <a:xfrm>
            <a:off x="7243649" y="4154594"/>
            <a:ext cx="771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Grane</a:t>
            </a:r>
          </a:p>
        </p:txBody>
      </p:sp>
    </p:spTree>
    <p:extLst>
      <p:ext uri="{BB962C8B-B14F-4D97-AF65-F5344CB8AC3E}">
        <p14:creationId xmlns:p14="http://schemas.microsoft.com/office/powerpoint/2010/main" val="2960056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E5920D9A-8666-4A21-9A1D-2E4AF8C48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400" dirty="0"/>
              <a:t>Na svakom otporniku vrijedi Ohmov zakon</a:t>
            </a:r>
          </a:p>
          <a:p>
            <a:pPr marL="82296" indent="0">
              <a:buNone/>
            </a:pPr>
            <a:endParaRPr lang="hr-HR" sz="2400" dirty="0"/>
          </a:p>
          <a:p>
            <a:pPr marL="82296" indent="0">
              <a:buNone/>
            </a:pPr>
            <a:endParaRPr lang="hr-HR" sz="2400" dirty="0"/>
          </a:p>
          <a:p>
            <a:r>
              <a:rPr lang="hr-HR" sz="2400" dirty="0"/>
              <a:t>Ukupni otpor otpornika u paralelnom spoju računa se sa recipročnim vrijednostima</a:t>
            </a:r>
          </a:p>
          <a:p>
            <a:endParaRPr lang="hr-HR" dirty="0"/>
          </a:p>
          <a:p>
            <a:endParaRPr lang="hr-HR" dirty="0"/>
          </a:p>
          <a:p>
            <a:pPr lvl="0">
              <a:buClr>
                <a:srgbClr val="3891A7"/>
              </a:buClr>
            </a:pPr>
            <a:r>
              <a:rPr lang="hr-HR" sz="2400" dirty="0">
                <a:solidFill>
                  <a:prstClr val="black"/>
                </a:solidFill>
              </a:rPr>
              <a:t>Kada prethodni izraz sredimo dobijemo gotovu jednadžbu za određivanje ukupnog otpora dva otpora u paralelnom spoju </a:t>
            </a:r>
          </a:p>
          <a:p>
            <a:endParaRPr lang="hr-HR" dirty="0"/>
          </a:p>
          <a:p>
            <a:pPr marL="82296" indent="0">
              <a:buNone/>
            </a:pPr>
            <a:endParaRPr lang="hr-HR" dirty="0"/>
          </a:p>
          <a:p>
            <a:endParaRPr lang="hr-HR" dirty="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35FFF66D-0B61-4F0E-AFC2-FC804A28B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8612A731-B078-408B-AFA4-1A449AA7B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Paralelni spoj otpora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783D5553-7A72-4B67-AE51-DF9B1B41CB9B}"/>
                  </a:ext>
                </a:extLst>
              </p:cNvPr>
              <p:cNvSpPr txBox="1"/>
              <p:nvPr/>
            </p:nvSpPr>
            <p:spPr>
              <a:xfrm>
                <a:off x="2742873" y="2079093"/>
                <a:ext cx="1718653" cy="6606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hr-HR" sz="24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hr-HR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hr-HR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2400" b="0" i="1" smtClean="0">
                            <a:latin typeface="Cambria Math"/>
                          </a:rPr>
                          <m:t>𝑈</m:t>
                        </m:r>
                      </m:num>
                      <m:den>
                        <m:sSub>
                          <m:sSubPr>
                            <m:ctrlPr>
                              <a:rPr lang="hr-H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2400" b="0" i="1" smtClean="0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hr-HR" sz="24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hr-HR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r-HR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r-HR" sz="24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</m:oMath>
                </a14:m>
                <a:r>
                  <a:rPr lang="hr-HR" sz="2400" dirty="0"/>
                  <a:t> </a:t>
                </a:r>
              </a:p>
            </p:txBody>
          </p:sp>
        </mc:Choice>
        <mc:Fallback xmlns="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783D5553-7A72-4B67-AE51-DF9B1B41CB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2873" y="2079093"/>
                <a:ext cx="1718653" cy="66063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kstniOkvir 5">
                <a:extLst>
                  <a:ext uri="{FF2B5EF4-FFF2-40B4-BE49-F238E27FC236}">
                    <a16:creationId xmlns:a16="http://schemas.microsoft.com/office/drawing/2014/main" id="{913B1FEA-702F-4AE0-BBFF-083450DF3035}"/>
                  </a:ext>
                </a:extLst>
              </p:cNvPr>
              <p:cNvSpPr txBox="1"/>
              <p:nvPr/>
            </p:nvSpPr>
            <p:spPr>
              <a:xfrm>
                <a:off x="4702662" y="2079093"/>
                <a:ext cx="1718653" cy="6606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hr-HR" sz="24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hr-HR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hr-HR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2400" b="0" i="1" smtClean="0">
                            <a:latin typeface="Cambria Math"/>
                          </a:rPr>
                          <m:t>𝑈</m:t>
                        </m:r>
                      </m:num>
                      <m:den>
                        <m:sSub>
                          <m:sSubPr>
                            <m:ctrlPr>
                              <a:rPr lang="hr-H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2400" b="0" i="1" smtClean="0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hr-HR" sz="24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hr-HR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r-HR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r-HR" sz="2400" i="1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</m:oMath>
                </a14:m>
                <a:r>
                  <a:rPr lang="hr-HR" sz="2400" dirty="0"/>
                  <a:t> </a:t>
                </a:r>
              </a:p>
            </p:txBody>
          </p:sp>
        </mc:Choice>
        <mc:Fallback xmlns="">
          <p:sp>
            <p:nvSpPr>
              <p:cNvPr id="6" name="TekstniOkvir 5">
                <a:extLst>
                  <a:ext uri="{FF2B5EF4-FFF2-40B4-BE49-F238E27FC236}">
                    <a16:creationId xmlns:a16="http://schemas.microsoft.com/office/drawing/2014/main" id="{913B1FEA-702F-4AE0-BBFF-083450DF30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2662" y="2079093"/>
                <a:ext cx="1718653" cy="6606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kstniOkvir 6">
                <a:extLst>
                  <a:ext uri="{FF2B5EF4-FFF2-40B4-BE49-F238E27FC236}">
                    <a16:creationId xmlns:a16="http://schemas.microsoft.com/office/drawing/2014/main" id="{46082028-D5E3-4FCB-81A9-DFAB2B8A3B40}"/>
                  </a:ext>
                </a:extLst>
              </p:cNvPr>
              <p:cNvSpPr txBox="1"/>
              <p:nvPr/>
            </p:nvSpPr>
            <p:spPr>
              <a:xfrm>
                <a:off x="3386840" y="3656088"/>
                <a:ext cx="2367526" cy="8486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r-HR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hr-HR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r-HR" sz="2400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hr-HR" sz="2400" b="0" i="1" smtClean="0">
                                  <a:latin typeface="Cambria Math"/>
                                </a:rPr>
                                <m:t>𝑢𝑘</m:t>
                              </m:r>
                            </m:sub>
                          </m:sSub>
                        </m:den>
                      </m:f>
                      <m:r>
                        <a:rPr lang="hr-HR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hr-H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hr-H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r-HR" sz="2400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hr-HR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hr-HR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hr-H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hr-H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r-HR" sz="2400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hr-HR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hr-HR" sz="2400" dirty="0"/>
              </a:p>
            </p:txBody>
          </p:sp>
        </mc:Choice>
        <mc:Fallback xmlns="">
          <p:sp>
            <p:nvSpPr>
              <p:cNvPr id="7" name="TekstniOkvir 6">
                <a:extLst>
                  <a:ext uri="{FF2B5EF4-FFF2-40B4-BE49-F238E27FC236}">
                    <a16:creationId xmlns:a16="http://schemas.microsoft.com/office/drawing/2014/main" id="{46082028-D5E3-4FCB-81A9-DFAB2B8A3B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6840" y="3656088"/>
                <a:ext cx="2367526" cy="8486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kstniOkvir 8">
                <a:extLst>
                  <a:ext uri="{FF2B5EF4-FFF2-40B4-BE49-F238E27FC236}">
                    <a16:creationId xmlns:a16="http://schemas.microsoft.com/office/drawing/2014/main" id="{BDB7AFFE-ABB6-478A-84EF-712CE3BCCDCC}"/>
                  </a:ext>
                </a:extLst>
              </p:cNvPr>
              <p:cNvSpPr txBox="1"/>
              <p:nvPr/>
            </p:nvSpPr>
            <p:spPr>
              <a:xfrm>
                <a:off x="4570603" y="5750929"/>
                <a:ext cx="2350131" cy="66063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hr-HR" sz="2400" b="0" i="1" smtClean="0">
                            <a:latin typeface="Cambria Math"/>
                          </a:rPr>
                          <m:t>𝑢𝑘</m:t>
                        </m:r>
                      </m:sub>
                    </m:sSub>
                    <m:r>
                      <a:rPr lang="hr-HR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hr-HR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r-H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2400" b="0" i="1" smtClean="0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hr-HR" sz="24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hr-HR" sz="2400" b="0" i="1" smtClean="0">
                            <a:latin typeface="Cambria Math"/>
                          </a:rPr>
                          <m:t>∗</m:t>
                        </m:r>
                        <m:sSub>
                          <m:sSubPr>
                            <m:ctrlPr>
                              <a:rPr lang="hr-H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2400" b="0" i="1" smtClean="0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hr-HR" sz="24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hr-H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2400" b="0" i="1" smtClean="0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hr-HR" sz="24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hr-HR" sz="2400" b="0" i="1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hr-H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2400" b="0" i="1" smtClean="0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hr-HR" sz="24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hr-HR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r-HR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l-GR" sz="2400" i="1" dirty="0" smtClean="0">
                            <a:latin typeface="Cambria Math" panose="02040503050406030204" pitchFamily="18" charset="0"/>
                          </a:rPr>
                          <m:t>Ω</m:t>
                        </m:r>
                      </m:e>
                    </m:d>
                  </m:oMath>
                </a14:m>
                <a:r>
                  <a:rPr lang="hr-HR" sz="2400" dirty="0"/>
                  <a:t> </a:t>
                </a:r>
              </a:p>
            </p:txBody>
          </p:sp>
        </mc:Choice>
        <mc:Fallback xmlns="">
          <p:sp>
            <p:nvSpPr>
              <p:cNvPr id="9" name="TekstniOkvir 8">
                <a:extLst>
                  <a:ext uri="{FF2B5EF4-FFF2-40B4-BE49-F238E27FC236}">
                    <a16:creationId xmlns:a16="http://schemas.microsoft.com/office/drawing/2014/main" id="{BDB7AFFE-ABB6-478A-84EF-712CE3BCCD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0603" y="5750929"/>
                <a:ext cx="2350131" cy="6606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100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C61EA1BD-985D-4265-973E-76422F20E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Svi otpornici imaju isti napon</a:t>
            </a:r>
          </a:p>
          <a:p>
            <a:r>
              <a:rPr lang="hr-HR" sz="2400" dirty="0"/>
              <a:t>Većim otpornikom teče manja struja, a manjim otpornikom veća struja</a:t>
            </a:r>
          </a:p>
          <a:p>
            <a:r>
              <a:rPr lang="hr-HR" sz="2400" dirty="0"/>
              <a:t>Kada se otpornici zbroje, ukupni otpor je manji od najmanjeg</a:t>
            </a:r>
          </a:p>
          <a:p>
            <a:r>
              <a:rPr lang="hr-HR" sz="2400" dirty="0"/>
              <a:t>Prekid u jednom otporniku ne ometa rad ostalih </a:t>
            </a:r>
          </a:p>
          <a:p>
            <a:r>
              <a:rPr lang="hr-HR" sz="2400" dirty="0"/>
              <a:t>Kratki spoj na jednom otporniku (jednoj grani) znači kratki spoj svih grana.</a:t>
            </a:r>
          </a:p>
          <a:p>
            <a:endParaRPr lang="hr-HR" dirty="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72B40EA7-9445-4CC5-83C9-2A6EAF9D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6092A211-0476-485B-A9D0-FBA204C1C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Značajke paralelnog spoja otpora</a:t>
            </a:r>
          </a:p>
        </p:txBody>
      </p:sp>
    </p:spTree>
    <p:extLst>
      <p:ext uri="{BB962C8B-B14F-4D97-AF65-F5344CB8AC3E}">
        <p14:creationId xmlns:p14="http://schemas.microsoft.com/office/powerpoint/2010/main" val="2992858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51BB433F-3CF7-497E-AF24-A66B751B4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1447800"/>
            <a:ext cx="4792576" cy="1837184"/>
          </a:xfrm>
        </p:spPr>
        <p:txBody>
          <a:bodyPr>
            <a:normAutofit lnSpcReduction="10000"/>
          </a:bodyPr>
          <a:lstStyle/>
          <a:p>
            <a:r>
              <a:rPr lang="hr-HR" sz="2400" dirty="0"/>
              <a:t>Za dva otpornika spojena prema shemi odredite ukupni otpor, ukupnu struju te struje kroz pojedine otpore.</a:t>
            </a:r>
          </a:p>
          <a:p>
            <a:pPr marL="82296" indent="0">
              <a:buNone/>
            </a:pP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R=I=I</a:t>
            </a:r>
            <a:r>
              <a:rPr lang="hr-HR" sz="1800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=I</a:t>
            </a:r>
            <a:r>
              <a:rPr lang="hr-HR" sz="18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=?</a:t>
            </a:r>
          </a:p>
          <a:p>
            <a:pPr marL="82296" indent="0">
              <a:buNone/>
            </a:pPr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6D0BAABB-AD34-44A9-ABA4-1FC5EB793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9B236F63-C751-47B9-9BA1-B9A12FFB4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1.Primjer paralelnog spoja otpora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ED839F95-A07B-4862-A7CA-40F3E7D808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4972" y="1345398"/>
            <a:ext cx="2884926" cy="1969981"/>
          </a:xfrm>
          <a:prstGeom prst="rect">
            <a:avLst/>
          </a:prstGeom>
        </p:spPr>
      </p:pic>
      <p:sp>
        <p:nvSpPr>
          <p:cNvPr id="6" name="Rezervirano mjesto sadržaja 1">
            <a:extLst>
              <a:ext uri="{FF2B5EF4-FFF2-40B4-BE49-F238E27FC236}">
                <a16:creationId xmlns:a16="http://schemas.microsoft.com/office/drawing/2014/main" id="{FAEA80C8-A606-4247-A6E7-1BEDFAC9E1FE}"/>
              </a:ext>
            </a:extLst>
          </p:cNvPr>
          <p:cNvSpPr txBox="1">
            <a:spLocks/>
          </p:cNvSpPr>
          <p:nvPr/>
        </p:nvSpPr>
        <p:spPr>
          <a:xfrm>
            <a:off x="1435608" y="3375697"/>
            <a:ext cx="4792576" cy="958376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hr-HR" sz="2400" b="1" i="1" dirty="0"/>
              <a:t>Postupak: </a:t>
            </a:r>
          </a:p>
          <a:p>
            <a:r>
              <a:rPr lang="hr-HR" sz="2400" dirty="0"/>
              <a:t>Najprije se izračuna ukupni otpor</a:t>
            </a:r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Pravokutnik 6">
                <a:extLst>
                  <a:ext uri="{FF2B5EF4-FFF2-40B4-BE49-F238E27FC236}">
                    <a16:creationId xmlns:a16="http://schemas.microsoft.com/office/drawing/2014/main" id="{C17160AC-6D04-4F55-B299-2E5AEFEBB54F}"/>
                  </a:ext>
                </a:extLst>
              </p:cNvPr>
              <p:cNvSpPr/>
              <p:nvPr/>
            </p:nvSpPr>
            <p:spPr>
              <a:xfrm>
                <a:off x="2339752" y="4295923"/>
                <a:ext cx="4632807" cy="6606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hr-HR" sz="2400" i="1">
                            <a:latin typeface="Cambria Math"/>
                          </a:rPr>
                          <m:t>𝑢𝑘</m:t>
                        </m:r>
                      </m:sub>
                    </m:sSub>
                    <m:r>
                      <a:rPr lang="hr-HR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hr-H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r-H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24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hr-HR" sz="24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hr-HR" sz="2400" i="1">
                            <a:latin typeface="Cambria Math"/>
                          </a:rPr>
                          <m:t>∗</m:t>
                        </m:r>
                        <m:sSub>
                          <m:sSubPr>
                            <m:ctrlPr>
                              <a:rPr lang="hr-H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24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hr-HR" sz="24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hr-H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24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hr-HR" sz="24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hr-HR" sz="2400" i="1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hr-H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24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hr-HR" sz="24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hr-HR" dirty="0"/>
                  <a:t> </a:t>
                </a:r>
                <a14:m>
                  <m:oMath xmlns:m="http://schemas.openxmlformats.org/officeDocument/2006/math">
                    <m:r>
                      <a:rPr lang="hr-HR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hr-HR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10 ∗10 </m:t>
                        </m:r>
                      </m:num>
                      <m:den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10+10</m:t>
                        </m:r>
                      </m:den>
                    </m:f>
                    <m:r>
                      <a:rPr lang="hr-HR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hr-HR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num>
                      <m:den>
                        <m:r>
                          <a:rPr lang="hr-HR" sz="24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  <m:r>
                      <a:rPr lang="hr-HR" sz="2400" b="0" i="0" smtClean="0">
                        <a:latin typeface="Cambria Math" panose="02040503050406030204" pitchFamily="18" charset="0"/>
                      </a:rPr>
                      <m:t>=5 </m:t>
                    </m:r>
                    <m:r>
                      <a:rPr lang="el-GR" sz="2400" b="0" i="1" smtClean="0"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endParaRPr lang="hr-HR" sz="2400" dirty="0"/>
              </a:p>
            </p:txBody>
          </p:sp>
        </mc:Choice>
        <mc:Fallback xmlns="">
          <p:sp>
            <p:nvSpPr>
              <p:cNvPr id="7" name="Pravokutnik 6">
                <a:extLst>
                  <a:ext uri="{FF2B5EF4-FFF2-40B4-BE49-F238E27FC236}">
                    <a16:creationId xmlns:a16="http://schemas.microsoft.com/office/drawing/2014/main" id="{C17160AC-6D04-4F55-B299-2E5AEFEBB5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4295923"/>
                <a:ext cx="4632807" cy="6606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zervirano mjesto sadržaja 1">
            <a:extLst>
              <a:ext uri="{FF2B5EF4-FFF2-40B4-BE49-F238E27FC236}">
                <a16:creationId xmlns:a16="http://schemas.microsoft.com/office/drawing/2014/main" id="{69842E10-1486-47BF-9AE9-9687C0EDF056}"/>
              </a:ext>
            </a:extLst>
          </p:cNvPr>
          <p:cNvSpPr txBox="1">
            <a:spLocks/>
          </p:cNvSpPr>
          <p:nvPr/>
        </p:nvSpPr>
        <p:spPr>
          <a:xfrm>
            <a:off x="1435608" y="5027325"/>
            <a:ext cx="6912768" cy="711015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hr-HR" sz="2400" dirty="0"/>
              <a:t>Zatim se prema Ohmovom zakonu izračuna ukupna struja</a:t>
            </a:r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  <a:p>
            <a:endParaRPr lang="hr-HR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kstniOkvir 8">
                <a:extLst>
                  <a:ext uri="{FF2B5EF4-FFF2-40B4-BE49-F238E27FC236}">
                    <a16:creationId xmlns:a16="http://schemas.microsoft.com/office/drawing/2014/main" id="{B3FBA99D-E6A4-42C1-B5A0-1056E607D64F}"/>
                  </a:ext>
                </a:extLst>
              </p:cNvPr>
              <p:cNvSpPr txBox="1"/>
              <p:nvPr/>
            </p:nvSpPr>
            <p:spPr>
              <a:xfrm>
                <a:off x="2233087" y="5687955"/>
                <a:ext cx="2928696" cy="7225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hr-HR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hr-H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000" b="0" i="1" smtClean="0">
                              <a:latin typeface="Cambria Math"/>
                            </a:rPr>
                            <m:t>𝑈</m:t>
                          </m:r>
                        </m:num>
                        <m:den>
                          <m:sSub>
                            <m:sSubPr>
                              <m:ctrlPr>
                                <a:rPr lang="hr-HR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r-HR" sz="2000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hr-HR" sz="2000" b="0" i="1" smtClean="0">
                                  <a:latin typeface="Cambria Math" panose="02040503050406030204" pitchFamily="18" charset="0"/>
                                </a:rPr>
                                <m:t>𝑢𝑘</m:t>
                              </m:r>
                            </m:sub>
                          </m:sSub>
                        </m:den>
                      </m:f>
                      <m:r>
                        <a:rPr lang="hr-HR" sz="20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hr-HR" sz="2000" dirty="0"/>
              </a:p>
            </p:txBody>
          </p:sp>
        </mc:Choice>
        <mc:Fallback xmlns="">
          <p:sp>
            <p:nvSpPr>
              <p:cNvPr id="9" name="TekstniOkvir 8">
                <a:extLst>
                  <a:ext uri="{FF2B5EF4-FFF2-40B4-BE49-F238E27FC236}">
                    <a16:creationId xmlns:a16="http://schemas.microsoft.com/office/drawing/2014/main" id="{B3FBA99D-E6A4-42C1-B5A0-1056E607D6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3087" y="5687955"/>
                <a:ext cx="2928696" cy="72250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5421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7AF43FFE-6BA5-42B4-9456-4F2F4166A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Struje po granama također se računaju po Ohmovom zakonu, samo sa pojedinim otporima</a:t>
            </a:r>
          </a:p>
          <a:p>
            <a:endParaRPr lang="hr-HR" sz="2400" dirty="0"/>
          </a:p>
          <a:p>
            <a:endParaRPr lang="hr-HR" sz="2400" dirty="0"/>
          </a:p>
          <a:p>
            <a:endParaRPr lang="hr-HR" sz="2400" b="1" i="1" dirty="0"/>
          </a:p>
          <a:p>
            <a:r>
              <a:rPr lang="hr-HR" sz="2400" b="1" i="1" dirty="0"/>
              <a:t>Zaključak:</a:t>
            </a:r>
            <a:r>
              <a:rPr lang="hr-HR" sz="2400" dirty="0"/>
              <a:t> Iz ovoga primjera može se vidjeti da u paralelnom spoju dva ista otpora njihov ukupni otpor je pola vrijednosti jednoga, a struja se ravnomjerno dijeli po granama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6EBD922F-68F1-48DE-9FAF-B11225124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7A0F5A81-DE32-4AE4-9260-1962A8C8E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1. Primjer paralelnog spoja otpora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4F01BD49-D581-447C-9828-CE49B2981188}"/>
                  </a:ext>
                </a:extLst>
              </p:cNvPr>
              <p:cNvSpPr txBox="1"/>
              <p:nvPr/>
            </p:nvSpPr>
            <p:spPr>
              <a:xfrm>
                <a:off x="2051720" y="2492896"/>
                <a:ext cx="2928696" cy="7208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000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hr-HR" sz="20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hr-HR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hr-H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000" b="0" i="1" smtClean="0">
                              <a:latin typeface="Cambria Math"/>
                            </a:rPr>
                            <m:t>𝑈</m:t>
                          </m:r>
                        </m:num>
                        <m:den>
                          <m:sSub>
                            <m:sSubPr>
                              <m:ctrlPr>
                                <a:rPr lang="hr-HR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r-HR" sz="2000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hr-HR" sz="20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hr-HR" sz="20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hr-HR" sz="2000" dirty="0"/>
              </a:p>
            </p:txBody>
          </p:sp>
        </mc:Choice>
        <mc:Fallback xmlns="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4F01BD49-D581-447C-9828-CE49B29811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720" y="2492896"/>
                <a:ext cx="2928696" cy="72083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kstniOkvir 6">
                <a:extLst>
                  <a:ext uri="{FF2B5EF4-FFF2-40B4-BE49-F238E27FC236}">
                    <a16:creationId xmlns:a16="http://schemas.microsoft.com/office/drawing/2014/main" id="{C639A35F-35E7-4C79-B0F8-52F007630866}"/>
                  </a:ext>
                </a:extLst>
              </p:cNvPr>
              <p:cNvSpPr txBox="1"/>
              <p:nvPr/>
            </p:nvSpPr>
            <p:spPr>
              <a:xfrm>
                <a:off x="5076056" y="2492896"/>
                <a:ext cx="2928696" cy="7208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000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hr-HR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hr-H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000" b="0" i="1" smtClean="0">
                              <a:latin typeface="Cambria Math"/>
                            </a:rPr>
                            <m:t>𝑈</m:t>
                          </m:r>
                        </m:num>
                        <m:den>
                          <m:sSub>
                            <m:sSubPr>
                              <m:ctrlPr>
                                <a:rPr lang="hr-HR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r-HR" sz="2000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hr-HR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hr-HR" sz="20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hr-HR" sz="2000" dirty="0"/>
              </a:p>
            </p:txBody>
          </p:sp>
        </mc:Choice>
        <mc:Fallback xmlns="">
          <p:sp>
            <p:nvSpPr>
              <p:cNvPr id="7" name="TekstniOkvir 6">
                <a:extLst>
                  <a:ext uri="{FF2B5EF4-FFF2-40B4-BE49-F238E27FC236}">
                    <a16:creationId xmlns:a16="http://schemas.microsoft.com/office/drawing/2014/main" id="{C639A35F-35E7-4C79-B0F8-52F0076308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6" y="2492896"/>
                <a:ext cx="2928696" cy="7208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4310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7AF43FFE-6BA5-42B4-9456-4F2F4166A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Da li je rezultat točan može se provjeriti 1. </a:t>
            </a:r>
            <a:r>
              <a:rPr lang="hr-HR" sz="2400" dirty="0" err="1"/>
              <a:t>Kirchhoffovim</a:t>
            </a:r>
            <a:r>
              <a:rPr lang="hr-HR" sz="2400" dirty="0"/>
              <a:t> zakonom tako zbroj struja mora odgovarati ukupnoj struji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6EBD922F-68F1-48DE-9FAF-B11225124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7A0F5A81-DE32-4AE4-9260-1962A8C8E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1. Primjer paralelnog spoja otpora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Pravokutnik 5">
                <a:extLst>
                  <a:ext uri="{FF2B5EF4-FFF2-40B4-BE49-F238E27FC236}">
                    <a16:creationId xmlns:a16="http://schemas.microsoft.com/office/drawing/2014/main" id="{364D3DA0-CF21-4F9C-939F-3A0022207B16}"/>
                  </a:ext>
                </a:extLst>
              </p:cNvPr>
              <p:cNvSpPr/>
              <p:nvPr/>
            </p:nvSpPr>
            <p:spPr>
              <a:xfrm>
                <a:off x="2195736" y="2852936"/>
                <a:ext cx="351346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r-HR" sz="2400" i="1" smtClean="0">
                          <a:latin typeface="Cambria Math"/>
                        </a:rPr>
                        <m:t>𝐼</m:t>
                      </m:r>
                      <m:r>
                        <a:rPr lang="hr-HR" sz="240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hr-H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i="1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hr-HR" sz="2400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hr-HR" sz="2400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hr-H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400" i="1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hr-HR" sz="2400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=1+1=2</m:t>
                      </m:r>
                      <m:r>
                        <a:rPr lang="hr-HR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hr-HR" sz="2400" dirty="0"/>
              </a:p>
            </p:txBody>
          </p:sp>
        </mc:Choice>
        <mc:Fallback xmlns="">
          <p:sp>
            <p:nvSpPr>
              <p:cNvPr id="6" name="Pravokutnik 5">
                <a:extLst>
                  <a:ext uri="{FF2B5EF4-FFF2-40B4-BE49-F238E27FC236}">
                    <a16:creationId xmlns:a16="http://schemas.microsoft.com/office/drawing/2014/main" id="{364D3DA0-CF21-4F9C-939F-3A0022207B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852936"/>
                <a:ext cx="3513462" cy="461665"/>
              </a:xfrm>
              <a:prstGeom prst="rect">
                <a:avLst/>
              </a:prstGeom>
              <a:blipFill>
                <a:blip r:embed="rId2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Slika 8">
            <a:extLst>
              <a:ext uri="{FF2B5EF4-FFF2-40B4-BE49-F238E27FC236}">
                <a16:creationId xmlns:a16="http://schemas.microsoft.com/office/drawing/2014/main" id="{00B3A23C-F732-40C9-82F2-C15DCBC041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760" y="3645024"/>
            <a:ext cx="3838435" cy="2799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826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7AF43FFE-6BA5-42B4-9456-4F2F4166A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1447800"/>
            <a:ext cx="4144504" cy="2395976"/>
          </a:xfrm>
        </p:spPr>
        <p:txBody>
          <a:bodyPr>
            <a:normAutofit/>
          </a:bodyPr>
          <a:lstStyle/>
          <a:p>
            <a:r>
              <a:rPr lang="hr-HR" sz="2400" dirty="0"/>
              <a:t>Za dva otpornika spojena prema shemi odredite ukupni otpor, ukupnu struje te struje kroz pojedine otpore.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 R=I=I</a:t>
            </a:r>
            <a:r>
              <a:rPr lang="hr-HR" sz="1800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=I</a:t>
            </a:r>
            <a:r>
              <a:rPr lang="hr-HR" sz="18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=?</a:t>
            </a:r>
            <a:endParaRPr lang="hr-HR" sz="2400" dirty="0"/>
          </a:p>
          <a:p>
            <a:pPr marL="82296" indent="0">
              <a:buNone/>
            </a:pPr>
            <a:r>
              <a:rPr lang="hr-HR" sz="2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hr-HR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/>
          </a:p>
          <a:p>
            <a:endParaRPr lang="hr-HR" dirty="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6EBD922F-68F1-48DE-9FAF-B11225124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Tomislav Balenović</a:t>
            </a:r>
            <a:endParaRPr lang="hr-HR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7A0F5A81-DE32-4AE4-9260-1962A8C8E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2. Primjer paralelnog spoja otpora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Pravokutnik 7">
                <a:extLst>
                  <a:ext uri="{FF2B5EF4-FFF2-40B4-BE49-F238E27FC236}">
                    <a16:creationId xmlns:a16="http://schemas.microsoft.com/office/drawing/2014/main" id="{4AE9EF6B-44E6-49A2-B00C-6273C3126FD4}"/>
                  </a:ext>
                </a:extLst>
              </p:cNvPr>
              <p:cNvSpPr/>
              <p:nvPr/>
            </p:nvSpPr>
            <p:spPr>
              <a:xfrm>
                <a:off x="1579464" y="3842943"/>
                <a:ext cx="5317289" cy="6606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hr-H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r-H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hr-H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𝑢𝑘</m:t>
                        </m:r>
                      </m:sub>
                    </m:sSub>
                    <m:r>
                      <a:rPr lang="hr-H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r-H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hr-H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hr-H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  <m:sSub>
                          <m:sSubPr>
                            <m:ctrlPr>
                              <a:rPr lang="hr-H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hr-H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hr-H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hr-H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hr-H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hr-H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r-H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hr-H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hr-HR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hr-H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hr-HR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100 ∗300 </m:t>
                        </m:r>
                      </m:num>
                      <m:den>
                        <m:r>
                          <a:rPr lang="hr-H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100+300</m:t>
                        </m:r>
                      </m:den>
                    </m:f>
                    <m:r>
                      <a:rPr lang="hr-H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hr-H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30000</m:t>
                        </m:r>
                      </m:num>
                      <m:den>
                        <m:r>
                          <a:rPr lang="hr-H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400</m:t>
                        </m:r>
                      </m:den>
                    </m:f>
                    <m:r>
                      <a:rPr lang="hr-HR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=75 </m:t>
                    </m:r>
                    <m:r>
                      <a:rPr lang="el-G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</m:oMath>
                </a14:m>
                <a:endParaRPr lang="hr-HR" sz="2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Pravokutnik 7">
                <a:extLst>
                  <a:ext uri="{FF2B5EF4-FFF2-40B4-BE49-F238E27FC236}">
                    <a16:creationId xmlns:a16="http://schemas.microsoft.com/office/drawing/2014/main" id="{4AE9EF6B-44E6-49A2-B00C-6273C3126F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9464" y="3842943"/>
                <a:ext cx="5317289" cy="66063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kstniOkvir 9">
                <a:extLst>
                  <a:ext uri="{FF2B5EF4-FFF2-40B4-BE49-F238E27FC236}">
                    <a16:creationId xmlns:a16="http://schemas.microsoft.com/office/drawing/2014/main" id="{FBA850C2-7472-48D0-BF7F-54AA1C45A9C8}"/>
                  </a:ext>
                </a:extLst>
              </p:cNvPr>
              <p:cNvSpPr txBox="1"/>
              <p:nvPr/>
            </p:nvSpPr>
            <p:spPr>
              <a:xfrm>
                <a:off x="1259632" y="4532902"/>
                <a:ext cx="3528392" cy="7225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hr-HR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hr-H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000" b="0" i="1" smtClean="0">
                              <a:latin typeface="Cambria Math"/>
                            </a:rPr>
                            <m:t>𝑈</m:t>
                          </m:r>
                        </m:num>
                        <m:den>
                          <m:sSub>
                            <m:sSubPr>
                              <m:ctrlPr>
                                <a:rPr lang="hr-HR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r-HR" sz="2000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hr-HR" sz="2000" b="0" i="1" smtClean="0">
                                  <a:latin typeface="Cambria Math" panose="02040503050406030204" pitchFamily="18" charset="0"/>
                                </a:rPr>
                                <m:t>𝑢𝑘</m:t>
                              </m:r>
                            </m:sub>
                          </m:sSub>
                        </m:den>
                      </m:f>
                      <m:r>
                        <a:rPr lang="hr-HR" sz="20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75</m:t>
                          </m:r>
                        </m:den>
                      </m:f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=0,267</m:t>
                      </m:r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hr-HR" sz="2000" dirty="0"/>
              </a:p>
            </p:txBody>
          </p:sp>
        </mc:Choice>
        <mc:Fallback xmlns="">
          <p:sp>
            <p:nvSpPr>
              <p:cNvPr id="10" name="TekstniOkvir 9">
                <a:extLst>
                  <a:ext uri="{FF2B5EF4-FFF2-40B4-BE49-F238E27FC236}">
                    <a16:creationId xmlns:a16="http://schemas.microsoft.com/office/drawing/2014/main" id="{FBA850C2-7472-48D0-BF7F-54AA1C45A9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4532902"/>
                <a:ext cx="3528392" cy="72250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kstniOkvir 10">
                <a:extLst>
                  <a:ext uri="{FF2B5EF4-FFF2-40B4-BE49-F238E27FC236}">
                    <a16:creationId xmlns:a16="http://schemas.microsoft.com/office/drawing/2014/main" id="{B0B849C5-05C7-4EC5-9303-424842750D6B}"/>
                  </a:ext>
                </a:extLst>
              </p:cNvPr>
              <p:cNvSpPr txBox="1"/>
              <p:nvPr/>
            </p:nvSpPr>
            <p:spPr>
              <a:xfrm>
                <a:off x="1435608" y="5247375"/>
                <a:ext cx="2928696" cy="7208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000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hr-HR" sz="20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hr-HR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hr-H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000" b="0" i="1" smtClean="0">
                              <a:latin typeface="Cambria Math"/>
                            </a:rPr>
                            <m:t>𝑈</m:t>
                          </m:r>
                        </m:num>
                        <m:den>
                          <m:sSub>
                            <m:sSubPr>
                              <m:ctrlPr>
                                <a:rPr lang="hr-HR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r-HR" sz="2000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hr-HR" sz="20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hr-HR" sz="20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=0,2</m:t>
                      </m:r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hr-HR" sz="2000" dirty="0"/>
              </a:p>
            </p:txBody>
          </p:sp>
        </mc:Choice>
        <mc:Fallback xmlns="">
          <p:sp>
            <p:nvSpPr>
              <p:cNvPr id="11" name="TekstniOkvir 10">
                <a:extLst>
                  <a:ext uri="{FF2B5EF4-FFF2-40B4-BE49-F238E27FC236}">
                    <a16:creationId xmlns:a16="http://schemas.microsoft.com/office/drawing/2014/main" id="{B0B849C5-05C7-4EC5-9303-424842750D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5608" y="5247375"/>
                <a:ext cx="2928696" cy="7208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kstniOkvir 11">
                <a:extLst>
                  <a:ext uri="{FF2B5EF4-FFF2-40B4-BE49-F238E27FC236}">
                    <a16:creationId xmlns:a16="http://schemas.microsoft.com/office/drawing/2014/main" id="{C71E0768-B1A5-4103-A8CD-48A3158D319A}"/>
                  </a:ext>
                </a:extLst>
              </p:cNvPr>
              <p:cNvSpPr txBox="1"/>
              <p:nvPr/>
            </p:nvSpPr>
            <p:spPr>
              <a:xfrm>
                <a:off x="1579464" y="5914371"/>
                <a:ext cx="2928696" cy="7208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r-HR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r-HR" sz="2000" b="0" i="1" smtClean="0">
                              <a:latin typeface="Cambria Math"/>
                            </a:rPr>
                            <m:t>𝐼</m:t>
                          </m:r>
                        </m:e>
                        <m:sub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hr-HR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hr-H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000" b="0" i="1" smtClean="0">
                              <a:latin typeface="Cambria Math"/>
                            </a:rPr>
                            <m:t>𝑈</m:t>
                          </m:r>
                        </m:num>
                        <m:den>
                          <m:sSub>
                            <m:sSubPr>
                              <m:ctrlPr>
                                <a:rPr lang="hr-HR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r-HR" sz="2000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hr-HR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hr-HR" sz="20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r-HR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hr-HR" sz="2000" b="0" i="1" smtClean="0">
                              <a:latin typeface="Cambria Math" panose="02040503050406030204" pitchFamily="18" charset="0"/>
                            </a:rPr>
                            <m:t>300</m:t>
                          </m:r>
                        </m:den>
                      </m:f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=0,067</m:t>
                      </m:r>
                      <m:r>
                        <a:rPr lang="hr-HR" sz="2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hr-HR" sz="2000" dirty="0"/>
              </a:p>
            </p:txBody>
          </p:sp>
        </mc:Choice>
        <mc:Fallback xmlns="">
          <p:sp>
            <p:nvSpPr>
              <p:cNvPr id="12" name="TekstniOkvir 11">
                <a:extLst>
                  <a:ext uri="{FF2B5EF4-FFF2-40B4-BE49-F238E27FC236}">
                    <a16:creationId xmlns:a16="http://schemas.microsoft.com/office/drawing/2014/main" id="{C71E0768-B1A5-4103-A8CD-48A3158D31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9464" y="5914371"/>
                <a:ext cx="2928696" cy="72083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Slika 12">
            <a:extLst>
              <a:ext uri="{FF2B5EF4-FFF2-40B4-BE49-F238E27FC236}">
                <a16:creationId xmlns:a16="http://schemas.microsoft.com/office/drawing/2014/main" id="{423FB740-3B9E-4DA6-95A7-0B98FEA0B6B0}"/>
              </a:ext>
            </a:extLst>
          </p:cNvPr>
          <p:cNvPicPr>
            <a:picLocks noChangeAspect="1"/>
          </p:cNvPicPr>
          <p:nvPr/>
        </p:nvPicPr>
        <p:blipFill>
          <a:blip r:embed="rId6">
            <a:lum contrast="20000"/>
          </a:blip>
          <a:stretch>
            <a:fillRect/>
          </a:stretch>
        </p:blipFill>
        <p:spPr>
          <a:xfrm>
            <a:off x="5364088" y="1234765"/>
            <a:ext cx="3690895" cy="2639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8946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j">
  <a:themeElements>
    <a:clrScheme name="Solsticij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j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j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EBC9289668684F84CF4541B4270FA6" ma:contentTypeVersion="8" ma:contentTypeDescription="Create a new document." ma:contentTypeScope="" ma:versionID="5f6be2a3c94f71cbe4e0d991008319fb">
  <xsd:schema xmlns:xsd="http://www.w3.org/2001/XMLSchema" xmlns:xs="http://www.w3.org/2001/XMLSchema" xmlns:p="http://schemas.microsoft.com/office/2006/metadata/properties" xmlns:ns3="f48347f5-56ca-4a3c-b82f-e633abf311cc" targetNamespace="http://schemas.microsoft.com/office/2006/metadata/properties" ma:root="true" ma:fieldsID="21e9a31d2b1e076550c5c117373f5b8a" ns3:_="">
    <xsd:import namespace="f48347f5-56ca-4a3c-b82f-e633abf311c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8347f5-56ca-4a3c-b82f-e633abf311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97E9428-A5D5-4C33-8465-4426804CE2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304A16-6613-467C-871B-73700DD74F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8347f5-56ca-4a3c-b82f-e633abf311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952687E-0B38-4F83-A906-D74ED4941770}">
  <ds:schemaRefs>
    <ds:schemaRef ds:uri="http://schemas.microsoft.com/office/2006/metadata/properties"/>
    <ds:schemaRef ds:uri="http://purl.org/dc/dcmitype/"/>
    <ds:schemaRef ds:uri="http://www.w3.org/XML/1998/namespace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f48347f5-56ca-4a3c-b82f-e633abf311c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898</TotalTime>
  <Words>583</Words>
  <Application>Microsoft Office PowerPoint</Application>
  <PresentationFormat>Prikaz na zaslonu (4:3)</PresentationFormat>
  <Paragraphs>109</Paragraphs>
  <Slides>10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8" baseType="lpstr">
      <vt:lpstr>Arial</vt:lpstr>
      <vt:lpstr>Calibri</vt:lpstr>
      <vt:lpstr>Cambria Math</vt:lpstr>
      <vt:lpstr>Corbel</vt:lpstr>
      <vt:lpstr>Gill Sans MT</vt:lpstr>
      <vt:lpstr>Verdana</vt:lpstr>
      <vt:lpstr>Wingdings 2</vt:lpstr>
      <vt:lpstr>Solsticij</vt:lpstr>
      <vt:lpstr>Paralelni spoj otpora</vt:lpstr>
      <vt:lpstr>OPĆENITO</vt:lpstr>
      <vt:lpstr>Paralelni spoj otpora</vt:lpstr>
      <vt:lpstr>Paralelni spoj otpora</vt:lpstr>
      <vt:lpstr>Značajke paralelnog spoja otpora</vt:lpstr>
      <vt:lpstr>1.Primjer paralelnog spoja otpora</vt:lpstr>
      <vt:lpstr>1. Primjer paralelnog spoja otpora</vt:lpstr>
      <vt:lpstr>1. Primjer paralelnog spoja otpora</vt:lpstr>
      <vt:lpstr>2. Primjer paralelnog spoja otpora</vt:lpstr>
      <vt:lpstr>Primjeri za vježbanje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Izvori električnog napona</dc:title>
  <dc:creator>Tomislav</dc:creator>
  <cp:lastModifiedBy>Electro</cp:lastModifiedBy>
  <cp:revision>88</cp:revision>
  <dcterms:created xsi:type="dcterms:W3CDTF">2013-09-19T05:59:53Z</dcterms:created>
  <dcterms:modified xsi:type="dcterms:W3CDTF">2020-02-05T22:22:13Z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0x01010007EBC9289668684F84CF4541B4270FA6</vt:lpwstr>
  </property>
</Properties>
</file>