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2lU5/PQwMx21AZAwcMzyA==" hashData="caOpAioQjTPq+dcy1kgue4kO2/bF4mOU33VlH4mwpSZ+qTL7lkowodCn/SpNnP3Uy7+/JiJQNoT1Q8SkC4v5F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EE19239-5B34-45D0-80A7-F92D0526EA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F2ED440-5C66-46D1-AE86-2EFCA652E6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4E385-984C-4578-815F-C8959208B8D9}" type="datetimeFigureOut">
              <a:rPr lang="hr-HR" smtClean="0"/>
              <a:t>6.2.2020.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8A7681E-E8D5-4F56-B40C-A88DD50F89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6436FD9-CC8B-44F2-A263-24BA183E94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BA600-0129-45C1-907D-9233CCAFF4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24874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139D4-B504-44D3-8AB6-6ED0D65BF1C9}" type="datetimeFigureOut">
              <a:rPr lang="hr-HR" smtClean="0"/>
              <a:t>6.2.2020.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42C1A-A0BF-4730-B9F6-EFCAE99F7A4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22313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42C1A-A0BF-4730-B9F6-EFCAE99F7A4F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014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>
            <a:normAutofit/>
          </a:bodyPr>
          <a:lstStyle>
            <a:lvl1pPr algn="l">
              <a:defRPr sz="3600"/>
            </a:lvl1pPr>
            <a:extLst/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dirty="0"/>
              <a:t>Uredite stil podnaslova matrice</a:t>
            </a:r>
            <a:endParaRPr kumimoji="0" lang="en-US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2482-0BF6-4167-8F03-DC9C7261F73B}" type="datetime1">
              <a:rPr lang="hr-HR" smtClean="0"/>
              <a:t>6.2.2020.</a:t>
            </a:fld>
            <a:endParaRPr lang="hr-HR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02AC-0F8C-42AD-B692-FF3970FBAEE4}" type="datetime1">
              <a:rPr lang="hr-HR" smtClean="0"/>
              <a:t>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CFABD-4C6F-4BF6-9D2E-ADFE83103AC4}" type="datetime1">
              <a:rPr lang="hr-HR" smtClean="0"/>
              <a:t>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dirty="0"/>
              <a:t>Uredite stilove teksta matrice</a:t>
            </a:r>
          </a:p>
          <a:p>
            <a:pPr lvl="1" eaLnBrk="1" latinLnBrk="0" hangingPunct="1"/>
            <a:r>
              <a:rPr lang="hr-HR" dirty="0"/>
              <a:t>Druga razina</a:t>
            </a:r>
          </a:p>
          <a:p>
            <a:pPr lvl="2" eaLnBrk="1" latinLnBrk="0" hangingPunct="1"/>
            <a:r>
              <a:rPr lang="hr-HR" dirty="0"/>
              <a:t>Treća razina</a:t>
            </a:r>
          </a:p>
          <a:p>
            <a:pPr lvl="3" eaLnBrk="1" latinLnBrk="0" hangingPunct="1"/>
            <a:r>
              <a:rPr lang="hr-HR" dirty="0"/>
              <a:t>Četvrta razina</a:t>
            </a:r>
          </a:p>
          <a:p>
            <a:pPr lvl="4" eaLnBrk="1" latinLnBrk="0" hangingPunct="1"/>
            <a:r>
              <a:rPr lang="hr-HR" dirty="0"/>
              <a:t>Peta razina</a:t>
            </a:r>
            <a:endParaRPr kumimoji="0" lang="en-US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938892A-91EC-4E0E-973C-5CC9FE44C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08392" y="279184"/>
            <a:ext cx="1219306" cy="560881"/>
          </a:xfrm>
          <a:prstGeom prst="rect">
            <a:avLst/>
          </a:prstGeom>
        </p:spPr>
      </p:pic>
      <p:sp>
        <p:nvSpPr>
          <p:cNvPr id="8" name="Rezervirano mjesto datuma 7">
            <a:extLst>
              <a:ext uri="{FF2B5EF4-FFF2-40B4-BE49-F238E27FC236}">
                <a16:creationId xmlns:a16="http://schemas.microsoft.com/office/drawing/2014/main" id="{62C7C729-D3D6-4088-AA22-395EB7633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FE7B-CA4F-4B2E-A66B-44B716DA8486}" type="datetime1">
              <a:rPr lang="hr-HR" smtClean="0"/>
              <a:t>6.2.2020.</a:t>
            </a:fld>
            <a:endParaRPr lang="hr-HR"/>
          </a:p>
        </p:txBody>
      </p:sp>
      <p:sp>
        <p:nvSpPr>
          <p:cNvPr id="9" name="Rezervirano mjesto podnožja 8">
            <a:extLst>
              <a:ext uri="{FF2B5EF4-FFF2-40B4-BE49-F238E27FC236}">
                <a16:creationId xmlns:a16="http://schemas.microsoft.com/office/drawing/2014/main" id="{D2C3C03C-094F-462D-B15A-A8BFD7A7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6336" y="6378980"/>
            <a:ext cx="2895600" cy="476250"/>
          </a:xfrm>
        </p:spPr>
        <p:txBody>
          <a:bodyPr/>
          <a:lstStyle/>
          <a:p>
            <a:r>
              <a:rPr lang="hr-HR" dirty="0"/>
              <a:t>Tomislav Balenović</a:t>
            </a:r>
          </a:p>
        </p:txBody>
      </p:sp>
      <p:sp>
        <p:nvSpPr>
          <p:cNvPr id="10" name="Rezervirano mjesto broja slajda 9">
            <a:extLst>
              <a:ext uri="{FF2B5EF4-FFF2-40B4-BE49-F238E27FC236}">
                <a16:creationId xmlns:a16="http://schemas.microsoft.com/office/drawing/2014/main" id="{FDC494FB-731A-4790-9422-0CF09B9B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5000" y="6305550"/>
            <a:ext cx="457200" cy="476250"/>
          </a:xfrm>
        </p:spPr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Naslov 10">
            <a:extLst>
              <a:ext uri="{FF2B5EF4-FFF2-40B4-BE49-F238E27FC236}">
                <a16:creationId xmlns:a16="http://schemas.microsoft.com/office/drawing/2014/main" id="{85C283AC-55B7-4F21-B040-10412F56C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3B7B2-4E4E-4B9B-9297-D633C91A1583}" type="datetime1">
              <a:rPr lang="hr-HR" smtClean="0"/>
              <a:t>6.2.2020.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103-82C3-4881-9C4F-611EF68EADF2}" type="datetime1">
              <a:rPr lang="hr-HR" smtClean="0"/>
              <a:t>6.2.2020.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3600-C747-44B7-87F9-EEBA7DB76143}" type="datetime1">
              <a:rPr lang="hr-HR" smtClean="0"/>
              <a:t>6.2.2020.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559E9-C1DA-4B53-917E-403B9B60D6BF}" type="datetime1">
              <a:rPr lang="hr-HR" smtClean="0"/>
              <a:t>6.2.2020.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BF79-166C-4137-9958-A51FEA91B2AE}" type="datetime1">
              <a:rPr lang="hr-HR" smtClean="0"/>
              <a:t>6.2.2020.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9499E-DA64-4F9A-B6EF-A28A351861CD}" type="datetime1">
              <a:rPr lang="hr-HR" smtClean="0"/>
              <a:t>6.2.2020.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111DD-B5AF-4271-A363-75198575B250}" type="datetime1">
              <a:rPr lang="hr-HR" smtClean="0"/>
              <a:t>6.2.2020.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/>
              <a:t>Kliknite ikonu da biste dodali  sliku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r-HR"/>
              <a:t>Uredite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671650-3C25-45B9-A0C1-224A26266279}" type="datetime1">
              <a:rPr lang="hr-HR" smtClean="0"/>
              <a:t>6.2.2020.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hr-HR"/>
              <a:t>Tomislav Balenović</a:t>
            </a:r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79712" y="1002751"/>
            <a:ext cx="7406640" cy="1472184"/>
          </a:xfrm>
        </p:spPr>
        <p:txBody>
          <a:bodyPr>
            <a:normAutofit/>
          </a:bodyPr>
          <a:lstStyle/>
          <a:p>
            <a:r>
              <a:rPr lang="hr-HR" sz="4800" dirty="0"/>
              <a:t>Mješoviti spoj otpora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83CA4CA-02CE-43F4-A037-6BC36B714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287" y="242207"/>
            <a:ext cx="1656184" cy="760544"/>
          </a:xfrm>
          <a:prstGeom prst="rect">
            <a:avLst/>
          </a:prstGeom>
        </p:spPr>
      </p:pic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A9F0C24-6714-4D20-AFFC-5213EE18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773E59C3-B37F-4640-ABD8-6B97035FD8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99791" y="2996952"/>
            <a:ext cx="4411495" cy="317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8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40035D-5735-4CCB-B653-A3A20C4C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hr-HR" dirty="0"/>
              <a:t>Općenito</a:t>
            </a:r>
            <a:endParaRPr lang="hr-HR" sz="36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0A41E4-4F4A-4B00-A06A-828BBD1B4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U slučaju tri i više otpornika oni mogu biti spojeni:</a:t>
            </a:r>
          </a:p>
          <a:p>
            <a:pPr lvl="2"/>
            <a:r>
              <a:rPr lang="hr-HR" sz="2800" dirty="0"/>
              <a:t>1. Paralelno</a:t>
            </a:r>
          </a:p>
          <a:p>
            <a:pPr lvl="2"/>
            <a:r>
              <a:rPr lang="hr-HR" sz="2800" dirty="0"/>
              <a:t>2. Serijski</a:t>
            </a:r>
          </a:p>
          <a:p>
            <a:pPr lvl="2"/>
            <a:r>
              <a:rPr lang="hr-HR" sz="2800" dirty="0"/>
              <a:t>3. Mješovito</a:t>
            </a:r>
          </a:p>
          <a:p>
            <a:r>
              <a:rPr lang="hr-HR" sz="2800" dirty="0"/>
              <a:t>U slučaju mješovitoga spoja barem dva otpornika su spojena suprotno u odnosu na treći ili više njih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EE589FB-CEEF-40BB-9759-683938407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897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FA211BAB-E2FA-4FD4-A70C-678A9CFA6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35562"/>
          </a:xfrm>
        </p:spPr>
        <p:txBody>
          <a:bodyPr>
            <a:normAutofit/>
          </a:bodyPr>
          <a:lstStyle/>
          <a:p>
            <a:r>
              <a:rPr lang="hr-HR" sz="2400" dirty="0"/>
              <a:t>Kada se računa ukupni otpor mješovitoga spoja najprije se računaju direktni spojevi dva ili više otpora paralelno ili serijski te se zatim prenose dalje kao jedan</a:t>
            </a:r>
          </a:p>
          <a:p>
            <a:r>
              <a:rPr lang="hr-HR" sz="2400" dirty="0"/>
              <a:t>Uglavnom se računa od zadnjih otpora prema izvoru napona kombinacijom paralelnog ili serijskog spoja otpora</a:t>
            </a:r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40B31F3-63AD-4329-B622-DB4E72BE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07426657-411F-491A-98F3-1D3C2ED95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Općenito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824C839C-A948-48C8-9E72-26AB41FC86C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1003560" y="3933056"/>
            <a:ext cx="2678946" cy="2267071"/>
          </a:xfrm>
          <a:prstGeom prst="rect">
            <a:avLst/>
          </a:prstGeom>
        </p:spPr>
      </p:pic>
      <p:sp>
        <p:nvSpPr>
          <p:cNvPr id="7" name="Strelica: desno 6">
            <a:extLst>
              <a:ext uri="{FF2B5EF4-FFF2-40B4-BE49-F238E27FC236}">
                <a16:creationId xmlns:a16="http://schemas.microsoft.com/office/drawing/2014/main" id="{242F688D-1C1A-4775-80D9-CC2A3D530E2F}"/>
              </a:ext>
            </a:extLst>
          </p:cNvPr>
          <p:cNvSpPr/>
          <p:nvPr/>
        </p:nvSpPr>
        <p:spPr>
          <a:xfrm>
            <a:off x="3707904" y="4922575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69DD2007-7A2F-447B-9093-DDFA084C821A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contrast="20000"/>
          </a:blip>
          <a:stretch>
            <a:fillRect/>
          </a:stretch>
        </p:blipFill>
        <p:spPr>
          <a:xfrm>
            <a:off x="4211960" y="3933056"/>
            <a:ext cx="2510099" cy="2267071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248A5E74-CC9E-43A7-AE23-D810E68B90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6179" y="4858332"/>
            <a:ext cx="463336" cy="347502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8F2C2752-ADEC-46D3-A75F-FE43509783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8397" y="4015581"/>
            <a:ext cx="1701479" cy="21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05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9E114109-1A51-4FF8-AA8E-31B5A236B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Struje i naponi po petljama i granama računaju se kombinacijom Ohmovog i </a:t>
            </a:r>
            <a:r>
              <a:rPr lang="hr-HR" sz="2400" dirty="0" err="1"/>
              <a:t>Kirchhoffovih</a:t>
            </a:r>
            <a:r>
              <a:rPr lang="hr-HR" sz="2400" dirty="0"/>
              <a:t> zakona i to od izvora napona prema zadnjim otporima u strujnom krugu</a:t>
            </a:r>
          </a:p>
          <a:p>
            <a:r>
              <a:rPr lang="hr-HR" sz="2400" dirty="0"/>
              <a:t>Uvijek se nakon određenog ukupnog otpora najprije računa ukupna struja</a:t>
            </a:r>
          </a:p>
          <a:p>
            <a:r>
              <a:rPr lang="hr-HR" sz="2400" dirty="0"/>
              <a:t>Nakon toga se računa pad napona na prvom otporu, ako je on spojen serijski na izvor ili struja kroz prvi otpor ako je on spojen paralelno na izvor napona</a:t>
            </a:r>
          </a:p>
          <a:p>
            <a:r>
              <a:rPr lang="hr-HR" sz="2400" dirty="0"/>
              <a:t>Detaljnije u slijedeća dva primjera</a:t>
            </a:r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9B598BB-A1B4-4667-BD61-B9705DCB9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03B00EDF-205B-48BC-A1E7-69A0FA9E5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Općenito</a:t>
            </a:r>
          </a:p>
        </p:txBody>
      </p:sp>
    </p:spTree>
    <p:extLst>
      <p:ext uri="{BB962C8B-B14F-4D97-AF65-F5344CB8AC3E}">
        <p14:creationId xmlns:p14="http://schemas.microsoft.com/office/powerpoint/2010/main" val="231751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BEDDDF81-047C-48E9-A1DB-77794AADD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Za prikazani strujni krug odredite ukupni otpor, ukupnu struju, struje kroz pojedine otpore i padove napona na pojedinim otporima.</a:t>
            </a:r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4AE7751-D17F-4253-98A2-028055D4A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E5EEA51F-B52B-4764-93C8-DD7A2A254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Primjer mješovitog spoja otpora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87E13AA-CB96-45C0-83F5-521567106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83768" y="3848100"/>
            <a:ext cx="3985434" cy="2598562"/>
          </a:xfrm>
          <a:prstGeom prst="rect">
            <a:avLst/>
          </a:prstGeom>
        </p:spPr>
      </p:pic>
      <p:sp>
        <p:nvSpPr>
          <p:cNvPr id="6" name="Pravokutnik 5">
            <a:extLst>
              <a:ext uri="{FF2B5EF4-FFF2-40B4-BE49-F238E27FC236}">
                <a16:creationId xmlns:a16="http://schemas.microsoft.com/office/drawing/2014/main" id="{AAC6490E-D642-4B3B-9A7F-D899DAC2FBF9}"/>
              </a:ext>
            </a:extLst>
          </p:cNvPr>
          <p:cNvSpPr/>
          <p:nvPr/>
        </p:nvSpPr>
        <p:spPr>
          <a:xfrm>
            <a:off x="1763688" y="2780928"/>
            <a:ext cx="3259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indent="0">
              <a:buNone/>
            </a:pP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R=I=I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=I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=I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=U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=U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=U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=U</a:t>
            </a:r>
            <a:r>
              <a:rPr lang="hr-HR" sz="14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EC16A84E-DBF6-4B66-8FCD-014382109A07}"/>
              </a:ext>
            </a:extLst>
          </p:cNvPr>
          <p:cNvCxnSpPr/>
          <p:nvPr/>
        </p:nvCxnSpPr>
        <p:spPr>
          <a:xfrm>
            <a:off x="2987824" y="4077072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sa strelicom 9">
            <a:extLst>
              <a:ext uri="{FF2B5EF4-FFF2-40B4-BE49-F238E27FC236}">
                <a16:creationId xmlns:a16="http://schemas.microsoft.com/office/drawing/2014/main" id="{76CE1511-E1ED-4966-A522-1EC3B49BF6C0}"/>
              </a:ext>
            </a:extLst>
          </p:cNvPr>
          <p:cNvCxnSpPr>
            <a:cxnSpLocks/>
          </p:cNvCxnSpPr>
          <p:nvPr/>
        </p:nvCxnSpPr>
        <p:spPr>
          <a:xfrm>
            <a:off x="4788024" y="4293096"/>
            <a:ext cx="0" cy="28803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sa strelicom 12">
            <a:extLst>
              <a:ext uri="{FF2B5EF4-FFF2-40B4-BE49-F238E27FC236}">
                <a16:creationId xmlns:a16="http://schemas.microsoft.com/office/drawing/2014/main" id="{07B73ED2-A789-4FBC-8047-01A61BE4270E}"/>
              </a:ext>
            </a:extLst>
          </p:cNvPr>
          <p:cNvCxnSpPr/>
          <p:nvPr/>
        </p:nvCxnSpPr>
        <p:spPr>
          <a:xfrm>
            <a:off x="5022914" y="4077072"/>
            <a:ext cx="55719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43F8D9CF-1C99-421C-8A97-D67E0B087B01}"/>
              </a:ext>
            </a:extLst>
          </p:cNvPr>
          <p:cNvSpPr txBox="1"/>
          <p:nvPr/>
        </p:nvSpPr>
        <p:spPr>
          <a:xfrm>
            <a:off x="2935178" y="3707741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I=I</a:t>
            </a:r>
            <a:r>
              <a:rPr lang="hr-HR" sz="1400" dirty="0"/>
              <a:t>1</a:t>
            </a:r>
            <a:endParaRPr lang="hr-HR" dirty="0"/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EA6D2145-EBDE-419E-BDF7-FF1599E205EA}"/>
              </a:ext>
            </a:extLst>
          </p:cNvPr>
          <p:cNvSpPr txBox="1"/>
          <p:nvPr/>
        </p:nvSpPr>
        <p:spPr>
          <a:xfrm>
            <a:off x="5086577" y="3717520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I</a:t>
            </a:r>
            <a:r>
              <a:rPr lang="hr-HR" sz="1400" dirty="0"/>
              <a:t>3</a:t>
            </a:r>
            <a:endParaRPr lang="hr-HR" dirty="0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D731D7D5-ED40-4CB8-AC00-70067EA3B37B}"/>
              </a:ext>
            </a:extLst>
          </p:cNvPr>
          <p:cNvSpPr txBox="1"/>
          <p:nvPr/>
        </p:nvSpPr>
        <p:spPr>
          <a:xfrm>
            <a:off x="4788024" y="4217432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I</a:t>
            </a:r>
            <a:r>
              <a:rPr lang="hr-HR" sz="1400" dirty="0"/>
              <a:t>2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226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BEDDDF81-047C-48E9-A1DB-77794AADD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700" y="1028700"/>
            <a:ext cx="7498080" cy="5350280"/>
          </a:xfrm>
        </p:spPr>
        <p:txBody>
          <a:bodyPr>
            <a:normAutofit/>
          </a:bodyPr>
          <a:lstStyle/>
          <a:p>
            <a:r>
              <a:rPr lang="hr-HR" sz="2400" dirty="0"/>
              <a:t>Prvo se određuje ukupni otpor tako da se krene od dva serijski spojena otpora R</a:t>
            </a:r>
            <a:r>
              <a:rPr lang="hr-HR" sz="1800" dirty="0"/>
              <a:t>3 </a:t>
            </a:r>
            <a:r>
              <a:rPr lang="hr-HR" sz="2400" dirty="0"/>
              <a:t>i R</a:t>
            </a:r>
            <a:r>
              <a:rPr lang="hr-HR" sz="1800" dirty="0"/>
              <a:t>4</a:t>
            </a:r>
          </a:p>
          <a:p>
            <a:endParaRPr lang="hr-HR" sz="1800" dirty="0"/>
          </a:p>
          <a:p>
            <a:endParaRPr lang="hr-HR" sz="1800" dirty="0"/>
          </a:p>
          <a:p>
            <a:pPr marL="82296" indent="0">
              <a:buNone/>
            </a:pPr>
            <a:endParaRPr lang="hr-HR" sz="1800" dirty="0"/>
          </a:p>
          <a:p>
            <a:pPr lvl="0">
              <a:buClr>
                <a:srgbClr val="3891A7"/>
              </a:buClr>
            </a:pPr>
            <a:r>
              <a:rPr lang="hr-HR" sz="2400" dirty="0">
                <a:solidFill>
                  <a:prstClr val="black"/>
                </a:solidFill>
              </a:rPr>
              <a:t>Zatim se odredi zajednički otpor R</a:t>
            </a:r>
            <a:r>
              <a:rPr lang="hr-HR" sz="1800" dirty="0">
                <a:solidFill>
                  <a:prstClr val="black"/>
                </a:solidFill>
              </a:rPr>
              <a:t>34 </a:t>
            </a:r>
            <a:r>
              <a:rPr lang="hr-HR" sz="2400" dirty="0">
                <a:solidFill>
                  <a:prstClr val="black"/>
                </a:solidFill>
              </a:rPr>
              <a:t>i R</a:t>
            </a:r>
            <a:r>
              <a:rPr lang="hr-HR" sz="1800" dirty="0">
                <a:solidFill>
                  <a:prstClr val="black"/>
                </a:solidFill>
              </a:rPr>
              <a:t>2 </a:t>
            </a:r>
            <a:r>
              <a:rPr lang="hr-HR" sz="2400" dirty="0">
                <a:solidFill>
                  <a:prstClr val="black"/>
                </a:solidFill>
              </a:rPr>
              <a:t>koji su spojeni paralelno</a:t>
            </a:r>
            <a:endParaRPr lang="hr-HR" sz="1800" dirty="0">
              <a:solidFill>
                <a:prstClr val="black"/>
              </a:solidFill>
            </a:endParaRPr>
          </a:p>
          <a:p>
            <a:endParaRPr lang="hr-HR" sz="1800" dirty="0"/>
          </a:p>
          <a:p>
            <a:endParaRPr lang="hr-HR" sz="1800" dirty="0"/>
          </a:p>
          <a:p>
            <a:endParaRPr lang="hr-HR" sz="1800" dirty="0"/>
          </a:p>
          <a:p>
            <a:pPr lvl="0">
              <a:buClr>
                <a:srgbClr val="3891A7"/>
              </a:buClr>
            </a:pPr>
            <a:r>
              <a:rPr lang="hr-HR" sz="2400" dirty="0">
                <a:solidFill>
                  <a:prstClr val="black"/>
                </a:solidFill>
              </a:rPr>
              <a:t>Ukupni otpor cijelog sklopa na kraju je serijski spoj R</a:t>
            </a:r>
            <a:r>
              <a:rPr lang="hr-HR" sz="1800" dirty="0">
                <a:solidFill>
                  <a:prstClr val="black"/>
                </a:solidFill>
              </a:rPr>
              <a:t>1 </a:t>
            </a:r>
            <a:r>
              <a:rPr lang="hr-HR" sz="2400" dirty="0">
                <a:solidFill>
                  <a:prstClr val="black"/>
                </a:solidFill>
              </a:rPr>
              <a:t>i R</a:t>
            </a:r>
            <a:r>
              <a:rPr lang="hr-HR" sz="1800" dirty="0">
                <a:solidFill>
                  <a:prstClr val="black"/>
                </a:solidFill>
              </a:rPr>
              <a:t>234 </a:t>
            </a:r>
          </a:p>
          <a:p>
            <a:endParaRPr lang="hr-HR" sz="1800" dirty="0"/>
          </a:p>
          <a:p>
            <a:endParaRPr lang="hr-HR" sz="1800" dirty="0"/>
          </a:p>
          <a:p>
            <a:endParaRPr lang="hr-HR" sz="2400" dirty="0"/>
          </a:p>
          <a:p>
            <a:endParaRPr lang="hr-HR" sz="2400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4AE7751-D17F-4253-98A2-028055D4A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E5EEA51F-B52B-4764-93C8-DD7A2A25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77" y="55401"/>
            <a:ext cx="7498080" cy="1143000"/>
          </a:xfrm>
        </p:spPr>
        <p:txBody>
          <a:bodyPr/>
          <a:lstStyle/>
          <a:p>
            <a:r>
              <a:rPr lang="hr-HR" dirty="0"/>
              <a:t>1. Primjer mješovitog spoja otpora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Pravokutnik 4">
                <a:extLst>
                  <a:ext uri="{FF2B5EF4-FFF2-40B4-BE49-F238E27FC236}">
                    <a16:creationId xmlns:a16="http://schemas.microsoft.com/office/drawing/2014/main" id="{3ACE3AE6-ADC1-4B46-B5E6-4AFFD9B8C4E2}"/>
                  </a:ext>
                </a:extLst>
              </p:cNvPr>
              <p:cNvSpPr/>
              <p:nvPr/>
            </p:nvSpPr>
            <p:spPr>
              <a:xfrm>
                <a:off x="1281680" y="2136259"/>
                <a:ext cx="47125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b="0" i="1" dirty="0" smtClean="0">
                              <a:latin typeface="Cambria Math" panose="02040503050406030204" pitchFamily="18" charset="0"/>
                            </a:rPr>
                            <m:t>34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=10+10=20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5" name="Pravokutnik 4">
                <a:extLst>
                  <a:ext uri="{FF2B5EF4-FFF2-40B4-BE49-F238E27FC236}">
                    <a16:creationId xmlns:a16="http://schemas.microsoft.com/office/drawing/2014/main" id="{3ACE3AE6-ADC1-4B46-B5E6-4AFFD9B8C4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1680" y="2136259"/>
                <a:ext cx="4712533" cy="461665"/>
              </a:xfrm>
              <a:prstGeom prst="rect">
                <a:avLst/>
              </a:prstGeom>
              <a:blipFill>
                <a:blip r:embed="rId2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Slika 6">
            <a:extLst>
              <a:ext uri="{FF2B5EF4-FFF2-40B4-BE49-F238E27FC236}">
                <a16:creationId xmlns:a16="http://schemas.microsoft.com/office/drawing/2014/main" id="{9DE9703A-66CB-44F8-9AC1-A9217D87A2C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6304537" y="1449085"/>
            <a:ext cx="2319410" cy="148502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Pravokutnik 8">
                <a:extLst>
                  <a:ext uri="{FF2B5EF4-FFF2-40B4-BE49-F238E27FC236}">
                    <a16:creationId xmlns:a16="http://schemas.microsoft.com/office/drawing/2014/main" id="{85F59496-11AF-4A88-8BA6-FD29106A1647}"/>
                  </a:ext>
                </a:extLst>
              </p:cNvPr>
              <p:cNvSpPr/>
              <p:nvPr/>
            </p:nvSpPr>
            <p:spPr>
              <a:xfrm>
                <a:off x="1364061" y="3882431"/>
                <a:ext cx="4943597" cy="662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234</m:t>
                        </m:r>
                      </m:sub>
                    </m:sSub>
                    <m:r>
                      <a:rPr lang="hr-HR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hr-H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2400" i="1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  <m:t>34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24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  <m:t>34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dirty="0"/>
                  <a:t>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hr-HR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0 ∗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0 </m:t>
                        </m:r>
                      </m:num>
                      <m:den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0+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00</m:t>
                        </m:r>
                      </m:num>
                      <m:den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hr-HR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sz="2400" b="0" i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hr-HR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l-GR" sz="2400" b="0" i="1" smtClean="0"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hr-HR" sz="2400" dirty="0"/>
              </a:p>
            </p:txBody>
          </p:sp>
        </mc:Choice>
        <mc:Fallback>
          <p:sp>
            <p:nvSpPr>
              <p:cNvPr id="9" name="Pravokutnik 8">
                <a:extLst>
                  <a:ext uri="{FF2B5EF4-FFF2-40B4-BE49-F238E27FC236}">
                    <a16:creationId xmlns:a16="http://schemas.microsoft.com/office/drawing/2014/main" id="{85F59496-11AF-4A88-8BA6-FD29106A16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061" y="3882431"/>
                <a:ext cx="4943597" cy="6623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ravokutnik 10">
                <a:extLst>
                  <a:ext uri="{FF2B5EF4-FFF2-40B4-BE49-F238E27FC236}">
                    <a16:creationId xmlns:a16="http://schemas.microsoft.com/office/drawing/2014/main" id="{7266F7DC-5F53-4217-831E-B93C434A1F0F}"/>
                  </a:ext>
                </a:extLst>
              </p:cNvPr>
              <p:cNvSpPr/>
              <p:nvPr/>
            </p:nvSpPr>
            <p:spPr>
              <a:xfrm>
                <a:off x="1381700" y="5829299"/>
                <a:ext cx="47125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b="0" i="1" dirty="0" smtClean="0">
                              <a:latin typeface="Cambria Math" panose="02040503050406030204" pitchFamily="18" charset="0"/>
                            </a:rPr>
                            <m:t>𝑢𝑘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2</m:t>
                          </m:r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34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=10+10=20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11" name="Pravokutnik 10">
                <a:extLst>
                  <a:ext uri="{FF2B5EF4-FFF2-40B4-BE49-F238E27FC236}">
                    <a16:creationId xmlns:a16="http://schemas.microsoft.com/office/drawing/2014/main" id="{7266F7DC-5F53-4217-831E-B93C434A1F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700" y="5829299"/>
                <a:ext cx="4712533" cy="461665"/>
              </a:xfrm>
              <a:prstGeom prst="rect">
                <a:avLst/>
              </a:prstGeom>
              <a:blipFill>
                <a:blip r:embed="rId5"/>
                <a:stretch>
                  <a:fillRect l="-388" r="-388" b="-394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Slika 11">
            <a:extLst>
              <a:ext uri="{FF2B5EF4-FFF2-40B4-BE49-F238E27FC236}">
                <a16:creationId xmlns:a16="http://schemas.microsoft.com/office/drawing/2014/main" id="{07366563-B23A-46E4-B253-39219F745C8C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contrast="20000"/>
          </a:blip>
          <a:stretch>
            <a:fillRect/>
          </a:stretch>
        </p:blipFill>
        <p:spPr>
          <a:xfrm>
            <a:off x="6737800" y="3284984"/>
            <a:ext cx="1666951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0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01FCE9C9-C950-455D-8B3F-26397065A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1" y="1243418"/>
            <a:ext cx="7498080" cy="5353934"/>
          </a:xfrm>
        </p:spPr>
        <p:txBody>
          <a:bodyPr>
            <a:normAutofit/>
          </a:bodyPr>
          <a:lstStyle/>
          <a:p>
            <a:r>
              <a:rPr lang="hr-HR" sz="2400" dirty="0"/>
              <a:t>Ukupna struja</a:t>
            </a:r>
          </a:p>
          <a:p>
            <a:endParaRPr lang="hr-HR" sz="2400" dirty="0"/>
          </a:p>
          <a:p>
            <a:r>
              <a:rPr lang="hr-HR" sz="2400" dirty="0"/>
              <a:t>Pad napona na R</a:t>
            </a:r>
            <a:r>
              <a:rPr lang="hr-HR" sz="1800" dirty="0"/>
              <a:t>1</a:t>
            </a:r>
          </a:p>
          <a:p>
            <a:r>
              <a:rPr lang="hr-HR" sz="2400" dirty="0"/>
              <a:t>Pad napona na R</a:t>
            </a:r>
            <a:r>
              <a:rPr lang="hr-HR" sz="1800" dirty="0"/>
              <a:t>2</a:t>
            </a:r>
          </a:p>
          <a:p>
            <a:r>
              <a:rPr lang="hr-HR" sz="2400" dirty="0"/>
              <a:t>Pad napona na R</a:t>
            </a:r>
            <a:r>
              <a:rPr lang="hr-HR" sz="1800" dirty="0"/>
              <a:t>34</a:t>
            </a:r>
          </a:p>
          <a:p>
            <a:endParaRPr lang="hr-HR" sz="2400" dirty="0"/>
          </a:p>
          <a:p>
            <a:r>
              <a:rPr lang="hr-HR" sz="2400" dirty="0"/>
              <a:t>Struja kroz R</a:t>
            </a:r>
            <a:r>
              <a:rPr lang="hr-HR" sz="1800" dirty="0"/>
              <a:t>2</a:t>
            </a:r>
          </a:p>
          <a:p>
            <a:endParaRPr lang="hr-HR" sz="2400" dirty="0"/>
          </a:p>
          <a:p>
            <a:r>
              <a:rPr lang="hr-HR" sz="2400" dirty="0"/>
              <a:t>Struja kroz R</a:t>
            </a:r>
            <a:r>
              <a:rPr lang="hr-HR" sz="1800" dirty="0"/>
              <a:t>3</a:t>
            </a:r>
            <a:r>
              <a:rPr lang="hr-HR" sz="2400" dirty="0"/>
              <a:t> i R</a:t>
            </a:r>
            <a:r>
              <a:rPr lang="hr-HR" sz="1800" dirty="0"/>
              <a:t>4</a:t>
            </a:r>
          </a:p>
          <a:p>
            <a:pPr lvl="0">
              <a:buClr>
                <a:srgbClr val="3891A7"/>
              </a:buClr>
            </a:pPr>
            <a:endParaRPr lang="hr-HR" sz="2400" dirty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hr-HR" sz="2400" dirty="0">
                <a:solidFill>
                  <a:prstClr val="black"/>
                </a:solidFill>
              </a:rPr>
              <a:t>Pad napona na R</a:t>
            </a:r>
            <a:r>
              <a:rPr lang="hr-HR" sz="1800" dirty="0">
                <a:solidFill>
                  <a:prstClr val="black"/>
                </a:solidFill>
              </a:rPr>
              <a:t>3</a:t>
            </a:r>
          </a:p>
          <a:p>
            <a:pPr lvl="0">
              <a:buClr>
                <a:srgbClr val="3891A7"/>
              </a:buClr>
            </a:pPr>
            <a:r>
              <a:rPr lang="hr-HR" sz="2400" dirty="0">
                <a:solidFill>
                  <a:prstClr val="black"/>
                </a:solidFill>
              </a:rPr>
              <a:t>Pad napona na R</a:t>
            </a:r>
            <a:r>
              <a:rPr lang="hr-HR" sz="1800" dirty="0">
                <a:solidFill>
                  <a:prstClr val="black"/>
                </a:solidFill>
              </a:rPr>
              <a:t>4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0BC8D56-8E55-4FD3-A727-4A2EE616D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ADBCB645-0893-450B-AE17-ECE44987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146948"/>
            <a:ext cx="7498080" cy="1143000"/>
          </a:xfrm>
        </p:spPr>
        <p:txBody>
          <a:bodyPr/>
          <a:lstStyle/>
          <a:p>
            <a:r>
              <a:rPr lang="hr-HR" dirty="0"/>
              <a:t>1. Primjer mješovitog spoja otpora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312BD602-614E-4A6B-9207-C32477F98EC6}"/>
                  </a:ext>
                </a:extLst>
              </p:cNvPr>
              <p:cNvSpPr txBox="1"/>
              <p:nvPr/>
            </p:nvSpPr>
            <p:spPr>
              <a:xfrm>
                <a:off x="4270264" y="1243418"/>
                <a:ext cx="2928696" cy="670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=0,5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312BD602-614E-4A6B-9207-C32477F98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264" y="1243418"/>
                <a:ext cx="2928696" cy="6705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F2C26DD4-F875-496F-B41E-828EEB3CD221}"/>
                  </a:ext>
                </a:extLst>
              </p:cNvPr>
              <p:cNvSpPr txBox="1"/>
              <p:nvPr/>
            </p:nvSpPr>
            <p:spPr>
              <a:xfrm>
                <a:off x="4453623" y="2155585"/>
                <a:ext cx="41153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=0,5∗10=5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F2C26DD4-F875-496F-B41E-828EEB3CD2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623" y="2155585"/>
                <a:ext cx="4115390" cy="461665"/>
              </a:xfrm>
              <a:prstGeom prst="rect">
                <a:avLst/>
              </a:prstGeom>
              <a:blipFill>
                <a:blip r:embed="rId3"/>
                <a:stretch>
                  <a:fillRect l="-444" b="-266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Pravokutnik 6">
                <a:extLst>
                  <a:ext uri="{FF2B5EF4-FFF2-40B4-BE49-F238E27FC236}">
                    <a16:creationId xmlns:a16="http://schemas.microsoft.com/office/drawing/2014/main" id="{3F164AE9-2186-460A-8297-ECE6B97BF5B8}"/>
                  </a:ext>
                </a:extLst>
              </p:cNvPr>
              <p:cNvSpPr/>
              <p:nvPr/>
            </p:nvSpPr>
            <p:spPr>
              <a:xfrm>
                <a:off x="4453623" y="2647412"/>
                <a:ext cx="39653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2400" i="1" smtClean="0">
                          <a:latin typeface="Cambria Math"/>
                        </a:rPr>
                        <m:t>=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10−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5=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7" name="Pravokutnik 6">
                <a:extLst>
                  <a:ext uri="{FF2B5EF4-FFF2-40B4-BE49-F238E27FC236}">
                    <a16:creationId xmlns:a16="http://schemas.microsoft.com/office/drawing/2014/main" id="{3F164AE9-2186-460A-8297-ECE6B97BF5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623" y="2647412"/>
                <a:ext cx="3965380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Pravokutnik 8">
                <a:extLst>
                  <a:ext uri="{FF2B5EF4-FFF2-40B4-BE49-F238E27FC236}">
                    <a16:creationId xmlns:a16="http://schemas.microsoft.com/office/drawing/2014/main" id="{8A443D0E-EA2A-4DCA-A7FF-ADBACF9DD2E5}"/>
                  </a:ext>
                </a:extLst>
              </p:cNvPr>
              <p:cNvSpPr/>
              <p:nvPr/>
            </p:nvSpPr>
            <p:spPr>
              <a:xfrm>
                <a:off x="4453623" y="3107023"/>
                <a:ext cx="22265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34</m:t>
                          </m:r>
                        </m:sub>
                      </m:sSub>
                      <m:r>
                        <a:rPr lang="hr-HR" sz="2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r>
                        <m:rPr>
                          <m:sty m:val="p"/>
                        </m:rPr>
                        <a:rPr lang="hr-HR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oMath>
                  </m:oMathPara>
                </a14:m>
                <a:endParaRPr lang="hr-HR" dirty="0"/>
              </a:p>
            </p:txBody>
          </p:sp>
        </mc:Choice>
        <mc:Fallback>
          <p:sp>
            <p:nvSpPr>
              <p:cNvPr id="9" name="Pravokutnik 8">
                <a:extLst>
                  <a:ext uri="{FF2B5EF4-FFF2-40B4-BE49-F238E27FC236}">
                    <a16:creationId xmlns:a16="http://schemas.microsoft.com/office/drawing/2014/main" id="{8A443D0E-EA2A-4DCA-A7FF-ADBACF9DD2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623" y="3107023"/>
                <a:ext cx="2226507" cy="461665"/>
              </a:xfrm>
              <a:prstGeom prst="rect">
                <a:avLst/>
              </a:prstGeom>
              <a:blipFill>
                <a:blip r:embed="rId5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kstniOkvir 9">
                <a:extLst>
                  <a:ext uri="{FF2B5EF4-FFF2-40B4-BE49-F238E27FC236}">
                    <a16:creationId xmlns:a16="http://schemas.microsoft.com/office/drawing/2014/main" id="{94349C93-3F53-4F0F-A8A7-2148590292EE}"/>
                  </a:ext>
                </a:extLst>
              </p:cNvPr>
              <p:cNvSpPr txBox="1"/>
              <p:nvPr/>
            </p:nvSpPr>
            <p:spPr>
              <a:xfrm>
                <a:off x="4453623" y="3838601"/>
                <a:ext cx="2928696" cy="7530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r-H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hr-H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0,25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>
          <p:sp>
            <p:nvSpPr>
              <p:cNvPr id="10" name="TekstniOkvir 9">
                <a:extLst>
                  <a:ext uri="{FF2B5EF4-FFF2-40B4-BE49-F238E27FC236}">
                    <a16:creationId xmlns:a16="http://schemas.microsoft.com/office/drawing/2014/main" id="{94349C93-3F53-4F0F-A8A7-2148590292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623" y="3838601"/>
                <a:ext cx="2928696" cy="7530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D56E746D-3135-4466-87BF-9B6D60B1BB06}"/>
                  </a:ext>
                </a:extLst>
              </p:cNvPr>
              <p:cNvSpPr txBox="1"/>
              <p:nvPr/>
            </p:nvSpPr>
            <p:spPr>
              <a:xfrm>
                <a:off x="4270264" y="4618628"/>
                <a:ext cx="3489049" cy="754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r-H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hr-H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  <m:t>34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0,25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D56E746D-3135-4466-87BF-9B6D60B1B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264" y="4618628"/>
                <a:ext cx="3489049" cy="7546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kstniOkvir 11">
                <a:extLst>
                  <a:ext uri="{FF2B5EF4-FFF2-40B4-BE49-F238E27FC236}">
                    <a16:creationId xmlns:a16="http://schemas.microsoft.com/office/drawing/2014/main" id="{71779149-D1DC-40EB-A11C-3EE0752A80F4}"/>
                  </a:ext>
                </a:extLst>
              </p:cNvPr>
              <p:cNvSpPr txBox="1"/>
              <p:nvPr/>
            </p:nvSpPr>
            <p:spPr>
              <a:xfrm>
                <a:off x="4453622" y="5641568"/>
                <a:ext cx="44971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hr-H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hr-H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5∗10=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2,5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12" name="TekstniOkvir 11">
                <a:extLst>
                  <a:ext uri="{FF2B5EF4-FFF2-40B4-BE49-F238E27FC236}">
                    <a16:creationId xmlns:a16="http://schemas.microsoft.com/office/drawing/2014/main" id="{71779149-D1DC-40EB-A11C-3EE0752A8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622" y="5641568"/>
                <a:ext cx="4497161" cy="461665"/>
              </a:xfrm>
              <a:prstGeom prst="rect">
                <a:avLst/>
              </a:prstGeom>
              <a:blipFill>
                <a:blip r:embed="rId8"/>
                <a:stretch>
                  <a:fillRect l="-407"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kstniOkvir 12">
                <a:extLst>
                  <a:ext uri="{FF2B5EF4-FFF2-40B4-BE49-F238E27FC236}">
                    <a16:creationId xmlns:a16="http://schemas.microsoft.com/office/drawing/2014/main" id="{9A2E4EB4-60A6-4912-9FAC-9214C5325D56}"/>
                  </a:ext>
                </a:extLst>
              </p:cNvPr>
              <p:cNvSpPr txBox="1"/>
              <p:nvPr/>
            </p:nvSpPr>
            <p:spPr>
              <a:xfrm>
                <a:off x="4453622" y="6165849"/>
                <a:ext cx="44971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hr-H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hr-HR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5∗10=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2,5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13" name="TekstniOkvir 12">
                <a:extLst>
                  <a:ext uri="{FF2B5EF4-FFF2-40B4-BE49-F238E27FC236}">
                    <a16:creationId xmlns:a16="http://schemas.microsoft.com/office/drawing/2014/main" id="{9A2E4EB4-60A6-4912-9FAC-9214C5325D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622" y="6165849"/>
                <a:ext cx="4497161" cy="461665"/>
              </a:xfrm>
              <a:prstGeom prst="rect">
                <a:avLst/>
              </a:prstGeom>
              <a:blipFill>
                <a:blip r:embed="rId9"/>
                <a:stretch>
                  <a:fillRect l="-407"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499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DC9CFA39-92D5-44EE-A7E7-671A8BFC2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Praktično rješenje</a:t>
            </a:r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B2E73B92-8C7B-4CB6-84A4-12518E14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D541707B-A658-4C72-B8FA-D752C76AD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4F271C">
                    <a:satMod val="130000"/>
                  </a:srgbClr>
                </a:solidFill>
              </a:rPr>
              <a:t>1. Primjer mješovitog spoja otpora</a:t>
            </a:r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7476CCB-5AC8-426C-BF7A-16626791F03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220388" y="2204864"/>
            <a:ext cx="7928520" cy="371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84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EBC9289668684F84CF4541B4270FA6" ma:contentTypeVersion="8" ma:contentTypeDescription="Create a new document." ma:contentTypeScope="" ma:versionID="5f6be2a3c94f71cbe4e0d991008319fb">
  <xsd:schema xmlns:xsd="http://www.w3.org/2001/XMLSchema" xmlns:xs="http://www.w3.org/2001/XMLSchema" xmlns:p="http://schemas.microsoft.com/office/2006/metadata/properties" xmlns:ns3="f48347f5-56ca-4a3c-b82f-e633abf311cc" targetNamespace="http://schemas.microsoft.com/office/2006/metadata/properties" ma:root="true" ma:fieldsID="21e9a31d2b1e076550c5c117373f5b8a" ns3:_="">
    <xsd:import namespace="f48347f5-56ca-4a3c-b82f-e633abf311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8347f5-56ca-4a3c-b82f-e633abf31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52687E-0B38-4F83-A906-D74ED4941770}">
  <ds:schemaRefs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openxmlformats.org/package/2006/metadata/core-properties"/>
    <ds:schemaRef ds:uri="f48347f5-56ca-4a3c-b82f-e633abf311cc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5304A16-6613-467C-871B-73700DD74F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8347f5-56ca-4a3c-b82f-e633abf311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7E9428-A5D5-4C33-8465-4426804CE2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946</TotalTime>
  <Words>410</Words>
  <Application>Microsoft Office PowerPoint</Application>
  <PresentationFormat>Prikaz na zaslonu (4:3)</PresentationFormat>
  <Paragraphs>72</Paragraphs>
  <Slides>8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Gill Sans MT</vt:lpstr>
      <vt:lpstr>Verdana</vt:lpstr>
      <vt:lpstr>Wingdings 2</vt:lpstr>
      <vt:lpstr>Solsticij</vt:lpstr>
      <vt:lpstr>Mješoviti spoj otpora</vt:lpstr>
      <vt:lpstr>Općenito</vt:lpstr>
      <vt:lpstr>Općenito</vt:lpstr>
      <vt:lpstr>Općenito</vt:lpstr>
      <vt:lpstr>1. Primjer mješovitog spoja otpora</vt:lpstr>
      <vt:lpstr>1. Primjer mješovitog spoja otpora</vt:lpstr>
      <vt:lpstr>1. Primjer mješovitog spoja otpora</vt:lpstr>
      <vt:lpstr>1. Primjer mješovitog spoja otpora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Izvori električnog napona</dc:title>
  <dc:creator>Tomislav</dc:creator>
  <cp:lastModifiedBy>Electro</cp:lastModifiedBy>
  <cp:revision>102</cp:revision>
  <dcterms:created xsi:type="dcterms:W3CDTF">2013-09-19T05:59:53Z</dcterms:created>
  <dcterms:modified xsi:type="dcterms:W3CDTF">2020-02-06T22:26:20Z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0x01010007EBC9289668684F84CF4541B4270FA6</vt:lpwstr>
  </property>
</Properties>
</file>